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774" r:id="rId2"/>
    <p:sldId id="690" r:id="rId3"/>
    <p:sldId id="261" r:id="rId4"/>
    <p:sldId id="902" r:id="rId5"/>
    <p:sldId id="903" r:id="rId6"/>
    <p:sldId id="904" r:id="rId7"/>
    <p:sldId id="905" r:id="rId8"/>
    <p:sldId id="842" r:id="rId9"/>
    <p:sldId id="895" r:id="rId10"/>
    <p:sldId id="907" r:id="rId11"/>
    <p:sldId id="843" r:id="rId12"/>
    <p:sldId id="844" r:id="rId13"/>
    <p:sldId id="908" r:id="rId14"/>
    <p:sldId id="911" r:id="rId15"/>
    <p:sldId id="910" r:id="rId16"/>
    <p:sldId id="846" r:id="rId17"/>
    <p:sldId id="912" r:id="rId18"/>
    <p:sldId id="845" r:id="rId19"/>
    <p:sldId id="847" r:id="rId20"/>
    <p:sldId id="848" r:id="rId21"/>
    <p:sldId id="849" r:id="rId22"/>
    <p:sldId id="896" r:id="rId23"/>
    <p:sldId id="854" r:id="rId24"/>
    <p:sldId id="862" r:id="rId25"/>
    <p:sldId id="913" r:id="rId26"/>
    <p:sldId id="914" r:id="rId27"/>
    <p:sldId id="916" r:id="rId28"/>
    <p:sldId id="915" r:id="rId29"/>
    <p:sldId id="861" r:id="rId30"/>
    <p:sldId id="860" r:id="rId31"/>
    <p:sldId id="859" r:id="rId32"/>
    <p:sldId id="866" r:id="rId33"/>
    <p:sldId id="869" r:id="rId34"/>
    <p:sldId id="868" r:id="rId35"/>
    <p:sldId id="867" r:id="rId36"/>
    <p:sldId id="879" r:id="rId37"/>
    <p:sldId id="858" r:id="rId38"/>
    <p:sldId id="880" r:id="rId39"/>
    <p:sldId id="878" r:id="rId40"/>
    <p:sldId id="877" r:id="rId41"/>
    <p:sldId id="876" r:id="rId42"/>
    <p:sldId id="875" r:id="rId43"/>
    <p:sldId id="874" r:id="rId44"/>
    <p:sldId id="873" r:id="rId45"/>
    <p:sldId id="872" r:id="rId46"/>
    <p:sldId id="871" r:id="rId47"/>
    <p:sldId id="870" r:id="rId48"/>
    <p:sldId id="883" r:id="rId49"/>
    <p:sldId id="882" r:id="rId50"/>
    <p:sldId id="881" r:id="rId51"/>
    <p:sldId id="857" r:id="rId52"/>
    <p:sldId id="885" r:id="rId53"/>
    <p:sldId id="884" r:id="rId54"/>
    <p:sldId id="886" r:id="rId55"/>
    <p:sldId id="887" r:id="rId56"/>
    <p:sldId id="888" r:id="rId57"/>
    <p:sldId id="889" r:id="rId58"/>
    <p:sldId id="761" r:id="rId59"/>
    <p:sldId id="281" r:id="rId60"/>
    <p:sldId id="283" r:id="rId61"/>
    <p:sldId id="762" r:id="rId62"/>
    <p:sldId id="284" r:id="rId63"/>
    <p:sldId id="285" r:id="rId64"/>
    <p:sldId id="917" r:id="rId65"/>
    <p:sldId id="920" r:id="rId66"/>
    <p:sldId id="922" r:id="rId67"/>
    <p:sldId id="921" r:id="rId68"/>
    <p:sldId id="926" r:id="rId69"/>
    <p:sldId id="927" r:id="rId70"/>
    <p:sldId id="928" r:id="rId71"/>
    <p:sldId id="923" r:id="rId72"/>
    <p:sldId id="924" r:id="rId73"/>
    <p:sldId id="925" r:id="rId74"/>
    <p:sldId id="929" r:id="rId75"/>
    <p:sldId id="930" r:id="rId76"/>
    <p:sldId id="931" r:id="rId77"/>
    <p:sldId id="932" r:id="rId78"/>
    <p:sldId id="933" r:id="rId79"/>
    <p:sldId id="934" r:id="rId80"/>
    <p:sldId id="935" r:id="rId81"/>
    <p:sldId id="936" r:id="rId82"/>
    <p:sldId id="937" r:id="rId83"/>
    <p:sldId id="938" r:id="rId84"/>
    <p:sldId id="939" r:id="rId85"/>
    <p:sldId id="940" r:id="rId86"/>
    <p:sldId id="941" r:id="rId87"/>
    <p:sldId id="942" r:id="rId88"/>
    <p:sldId id="943" r:id="rId89"/>
    <p:sldId id="944" r:id="rId90"/>
    <p:sldId id="945" r:id="rId91"/>
    <p:sldId id="891" r:id="rId92"/>
    <p:sldId id="890" r:id="rId93"/>
    <p:sldId id="892" r:id="rId94"/>
    <p:sldId id="893" r:id="rId95"/>
    <p:sldId id="894" r:id="rId96"/>
    <p:sldId id="815" r:id="rId97"/>
  </p:sldIdLst>
  <p:sldSz cx="9144000" cy="5715000" type="screen16x10"/>
  <p:notesSz cx="6858000" cy="9144000"/>
  <p:defaultTextStyle>
    <a:defPPr>
      <a:defRPr lang="en-US"/>
    </a:defPPr>
    <a:lvl1pPr marL="0" algn="l" defTabSz="810451" rtl="0" eaLnBrk="1" latinLnBrk="0" hangingPunct="1">
      <a:defRPr sz="1600" kern="1200">
        <a:solidFill>
          <a:schemeClr val="tx1"/>
        </a:solidFill>
        <a:latin typeface="+mn-lt"/>
        <a:ea typeface="+mn-ea"/>
        <a:cs typeface="+mn-cs"/>
      </a:defRPr>
    </a:lvl1pPr>
    <a:lvl2pPr marL="405225" algn="l" defTabSz="810451" rtl="0" eaLnBrk="1" latinLnBrk="0" hangingPunct="1">
      <a:defRPr sz="1600" kern="1200">
        <a:solidFill>
          <a:schemeClr val="tx1"/>
        </a:solidFill>
        <a:latin typeface="+mn-lt"/>
        <a:ea typeface="+mn-ea"/>
        <a:cs typeface="+mn-cs"/>
      </a:defRPr>
    </a:lvl2pPr>
    <a:lvl3pPr marL="810451" algn="l" defTabSz="810451" rtl="0" eaLnBrk="1" latinLnBrk="0" hangingPunct="1">
      <a:defRPr sz="1600" kern="1200">
        <a:solidFill>
          <a:schemeClr val="tx1"/>
        </a:solidFill>
        <a:latin typeface="+mn-lt"/>
        <a:ea typeface="+mn-ea"/>
        <a:cs typeface="+mn-cs"/>
      </a:defRPr>
    </a:lvl3pPr>
    <a:lvl4pPr marL="1215676" algn="l" defTabSz="810451" rtl="0" eaLnBrk="1" latinLnBrk="0" hangingPunct="1">
      <a:defRPr sz="1600" kern="1200">
        <a:solidFill>
          <a:schemeClr val="tx1"/>
        </a:solidFill>
        <a:latin typeface="+mn-lt"/>
        <a:ea typeface="+mn-ea"/>
        <a:cs typeface="+mn-cs"/>
      </a:defRPr>
    </a:lvl4pPr>
    <a:lvl5pPr marL="1620902" algn="l" defTabSz="810451" rtl="0" eaLnBrk="1" latinLnBrk="0" hangingPunct="1">
      <a:defRPr sz="1600" kern="1200">
        <a:solidFill>
          <a:schemeClr val="tx1"/>
        </a:solidFill>
        <a:latin typeface="+mn-lt"/>
        <a:ea typeface="+mn-ea"/>
        <a:cs typeface="+mn-cs"/>
      </a:defRPr>
    </a:lvl5pPr>
    <a:lvl6pPr marL="2026127" algn="l" defTabSz="810451" rtl="0" eaLnBrk="1" latinLnBrk="0" hangingPunct="1">
      <a:defRPr sz="1600" kern="1200">
        <a:solidFill>
          <a:schemeClr val="tx1"/>
        </a:solidFill>
        <a:latin typeface="+mn-lt"/>
        <a:ea typeface="+mn-ea"/>
        <a:cs typeface="+mn-cs"/>
      </a:defRPr>
    </a:lvl6pPr>
    <a:lvl7pPr marL="2431353" algn="l" defTabSz="810451" rtl="0" eaLnBrk="1" latinLnBrk="0" hangingPunct="1">
      <a:defRPr sz="1600" kern="1200">
        <a:solidFill>
          <a:schemeClr val="tx1"/>
        </a:solidFill>
        <a:latin typeface="+mn-lt"/>
        <a:ea typeface="+mn-ea"/>
        <a:cs typeface="+mn-cs"/>
      </a:defRPr>
    </a:lvl7pPr>
    <a:lvl8pPr marL="2836578" algn="l" defTabSz="810451" rtl="0" eaLnBrk="1" latinLnBrk="0" hangingPunct="1">
      <a:defRPr sz="1600" kern="1200">
        <a:solidFill>
          <a:schemeClr val="tx1"/>
        </a:solidFill>
        <a:latin typeface="+mn-lt"/>
        <a:ea typeface="+mn-ea"/>
        <a:cs typeface="+mn-cs"/>
      </a:defRPr>
    </a:lvl8pPr>
    <a:lvl9pPr marL="3241804" algn="l" defTabSz="810451"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5" autoAdjust="0"/>
    <p:restoredTop sz="96022" autoAdjust="0"/>
  </p:normalViewPr>
  <p:slideViewPr>
    <p:cSldViewPr>
      <p:cViewPr varScale="1">
        <p:scale>
          <a:sx n="127" d="100"/>
          <a:sy n="127" d="100"/>
        </p:scale>
        <p:origin x="468" y="132"/>
      </p:cViewPr>
      <p:guideLst>
        <p:guide orient="horz" pos="1800"/>
        <p:guide pos="2880"/>
      </p:guideLst>
    </p:cSldViewPr>
  </p:slideViewPr>
  <p:outlineViewPr>
    <p:cViewPr>
      <p:scale>
        <a:sx n="33" d="100"/>
        <a:sy n="33" d="100"/>
      </p:scale>
      <p:origin x="0" y="60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E5393F-4A98-460E-871C-DD3CD9232B2C}" type="datetimeFigureOut">
              <a:rPr lang="en-US" smtClean="0"/>
              <a:pPr/>
              <a:t>8/17/2023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B7AEA7-B3EB-418E-BE3E-8B087864527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810451" rtl="0" eaLnBrk="1" latinLnBrk="0" hangingPunct="1">
      <a:defRPr sz="1100" kern="1200">
        <a:solidFill>
          <a:schemeClr val="tx1"/>
        </a:solidFill>
        <a:latin typeface="+mn-lt"/>
        <a:ea typeface="+mn-ea"/>
        <a:cs typeface="+mn-cs"/>
      </a:defRPr>
    </a:lvl1pPr>
    <a:lvl2pPr marL="405225" algn="l" defTabSz="810451" rtl="0" eaLnBrk="1" latinLnBrk="0" hangingPunct="1">
      <a:defRPr sz="1100" kern="1200">
        <a:solidFill>
          <a:schemeClr val="tx1"/>
        </a:solidFill>
        <a:latin typeface="+mn-lt"/>
        <a:ea typeface="+mn-ea"/>
        <a:cs typeface="+mn-cs"/>
      </a:defRPr>
    </a:lvl2pPr>
    <a:lvl3pPr marL="810451" algn="l" defTabSz="810451" rtl="0" eaLnBrk="1" latinLnBrk="0" hangingPunct="1">
      <a:defRPr sz="1100" kern="1200">
        <a:solidFill>
          <a:schemeClr val="tx1"/>
        </a:solidFill>
        <a:latin typeface="+mn-lt"/>
        <a:ea typeface="+mn-ea"/>
        <a:cs typeface="+mn-cs"/>
      </a:defRPr>
    </a:lvl3pPr>
    <a:lvl4pPr marL="1215676" algn="l" defTabSz="810451" rtl="0" eaLnBrk="1" latinLnBrk="0" hangingPunct="1">
      <a:defRPr sz="1100" kern="1200">
        <a:solidFill>
          <a:schemeClr val="tx1"/>
        </a:solidFill>
        <a:latin typeface="+mn-lt"/>
        <a:ea typeface="+mn-ea"/>
        <a:cs typeface="+mn-cs"/>
      </a:defRPr>
    </a:lvl4pPr>
    <a:lvl5pPr marL="1620902" algn="l" defTabSz="810451" rtl="0" eaLnBrk="1" latinLnBrk="0" hangingPunct="1">
      <a:defRPr sz="1100" kern="1200">
        <a:solidFill>
          <a:schemeClr val="tx1"/>
        </a:solidFill>
        <a:latin typeface="+mn-lt"/>
        <a:ea typeface="+mn-ea"/>
        <a:cs typeface="+mn-cs"/>
      </a:defRPr>
    </a:lvl5pPr>
    <a:lvl6pPr marL="2026127" algn="l" defTabSz="810451" rtl="0" eaLnBrk="1" latinLnBrk="0" hangingPunct="1">
      <a:defRPr sz="1100" kern="1200">
        <a:solidFill>
          <a:schemeClr val="tx1"/>
        </a:solidFill>
        <a:latin typeface="+mn-lt"/>
        <a:ea typeface="+mn-ea"/>
        <a:cs typeface="+mn-cs"/>
      </a:defRPr>
    </a:lvl6pPr>
    <a:lvl7pPr marL="2431353" algn="l" defTabSz="810451" rtl="0" eaLnBrk="1" latinLnBrk="0" hangingPunct="1">
      <a:defRPr sz="1100" kern="1200">
        <a:solidFill>
          <a:schemeClr val="tx1"/>
        </a:solidFill>
        <a:latin typeface="+mn-lt"/>
        <a:ea typeface="+mn-ea"/>
        <a:cs typeface="+mn-cs"/>
      </a:defRPr>
    </a:lvl7pPr>
    <a:lvl8pPr marL="2836578" algn="l" defTabSz="810451" rtl="0" eaLnBrk="1" latinLnBrk="0" hangingPunct="1">
      <a:defRPr sz="1100" kern="1200">
        <a:solidFill>
          <a:schemeClr val="tx1"/>
        </a:solidFill>
        <a:latin typeface="+mn-lt"/>
        <a:ea typeface="+mn-ea"/>
        <a:cs typeface="+mn-cs"/>
      </a:defRPr>
    </a:lvl8pPr>
    <a:lvl9pPr marL="3241804" algn="l" defTabSz="81045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a:t>
            </a:fld>
            <a:endParaRPr lang="en-US"/>
          </a:p>
        </p:txBody>
      </p:sp>
    </p:spTree>
    <p:extLst>
      <p:ext uri="{BB962C8B-B14F-4D97-AF65-F5344CB8AC3E}">
        <p14:creationId xmlns:p14="http://schemas.microsoft.com/office/powerpoint/2010/main" val="1488132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17</a:t>
            </a:fld>
            <a:endParaRPr lang="en-US"/>
          </a:p>
        </p:txBody>
      </p:sp>
    </p:spTree>
    <p:extLst>
      <p:ext uri="{BB962C8B-B14F-4D97-AF65-F5344CB8AC3E}">
        <p14:creationId xmlns:p14="http://schemas.microsoft.com/office/powerpoint/2010/main" val="3657303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18</a:t>
            </a:fld>
            <a:endParaRPr lang="en-US"/>
          </a:p>
        </p:txBody>
      </p:sp>
    </p:spTree>
    <p:extLst>
      <p:ext uri="{BB962C8B-B14F-4D97-AF65-F5344CB8AC3E}">
        <p14:creationId xmlns:p14="http://schemas.microsoft.com/office/powerpoint/2010/main" val="238753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19</a:t>
            </a:fld>
            <a:endParaRPr lang="en-US"/>
          </a:p>
        </p:txBody>
      </p:sp>
    </p:spTree>
    <p:extLst>
      <p:ext uri="{BB962C8B-B14F-4D97-AF65-F5344CB8AC3E}">
        <p14:creationId xmlns:p14="http://schemas.microsoft.com/office/powerpoint/2010/main" val="4115264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20</a:t>
            </a:fld>
            <a:endParaRPr lang="en-US"/>
          </a:p>
        </p:txBody>
      </p:sp>
    </p:spTree>
    <p:extLst>
      <p:ext uri="{BB962C8B-B14F-4D97-AF65-F5344CB8AC3E}">
        <p14:creationId xmlns:p14="http://schemas.microsoft.com/office/powerpoint/2010/main" val="3044521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21</a:t>
            </a:fld>
            <a:endParaRPr lang="en-US"/>
          </a:p>
        </p:txBody>
      </p:sp>
    </p:spTree>
    <p:extLst>
      <p:ext uri="{BB962C8B-B14F-4D97-AF65-F5344CB8AC3E}">
        <p14:creationId xmlns:p14="http://schemas.microsoft.com/office/powerpoint/2010/main" val="318983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22</a:t>
            </a:fld>
            <a:endParaRPr lang="en-US"/>
          </a:p>
        </p:txBody>
      </p:sp>
    </p:spTree>
    <p:extLst>
      <p:ext uri="{BB962C8B-B14F-4D97-AF65-F5344CB8AC3E}">
        <p14:creationId xmlns:p14="http://schemas.microsoft.com/office/powerpoint/2010/main" val="4022971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23</a:t>
            </a:fld>
            <a:endParaRPr lang="en-US"/>
          </a:p>
        </p:txBody>
      </p:sp>
    </p:spTree>
    <p:extLst>
      <p:ext uri="{BB962C8B-B14F-4D97-AF65-F5344CB8AC3E}">
        <p14:creationId xmlns:p14="http://schemas.microsoft.com/office/powerpoint/2010/main" val="418122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24</a:t>
            </a:fld>
            <a:endParaRPr lang="en-US"/>
          </a:p>
        </p:txBody>
      </p:sp>
    </p:spTree>
    <p:extLst>
      <p:ext uri="{BB962C8B-B14F-4D97-AF65-F5344CB8AC3E}">
        <p14:creationId xmlns:p14="http://schemas.microsoft.com/office/powerpoint/2010/main" val="2438242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25</a:t>
            </a:fld>
            <a:endParaRPr lang="en-US"/>
          </a:p>
        </p:txBody>
      </p:sp>
    </p:spTree>
    <p:extLst>
      <p:ext uri="{BB962C8B-B14F-4D97-AF65-F5344CB8AC3E}">
        <p14:creationId xmlns:p14="http://schemas.microsoft.com/office/powerpoint/2010/main" val="173108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26</a:t>
            </a:fld>
            <a:endParaRPr lang="en-US"/>
          </a:p>
        </p:txBody>
      </p:sp>
    </p:spTree>
    <p:extLst>
      <p:ext uri="{BB962C8B-B14F-4D97-AF65-F5344CB8AC3E}">
        <p14:creationId xmlns:p14="http://schemas.microsoft.com/office/powerpoint/2010/main" val="318548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9</a:t>
            </a:fld>
            <a:endParaRPr lang="en-US"/>
          </a:p>
        </p:txBody>
      </p:sp>
    </p:spTree>
    <p:extLst>
      <p:ext uri="{BB962C8B-B14F-4D97-AF65-F5344CB8AC3E}">
        <p14:creationId xmlns:p14="http://schemas.microsoft.com/office/powerpoint/2010/main" val="2028422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27</a:t>
            </a:fld>
            <a:endParaRPr lang="en-US"/>
          </a:p>
        </p:txBody>
      </p:sp>
    </p:spTree>
    <p:extLst>
      <p:ext uri="{BB962C8B-B14F-4D97-AF65-F5344CB8AC3E}">
        <p14:creationId xmlns:p14="http://schemas.microsoft.com/office/powerpoint/2010/main" val="1673607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28</a:t>
            </a:fld>
            <a:endParaRPr lang="en-US"/>
          </a:p>
        </p:txBody>
      </p:sp>
    </p:spTree>
    <p:extLst>
      <p:ext uri="{BB962C8B-B14F-4D97-AF65-F5344CB8AC3E}">
        <p14:creationId xmlns:p14="http://schemas.microsoft.com/office/powerpoint/2010/main" val="2247235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29</a:t>
            </a:fld>
            <a:endParaRPr lang="en-US"/>
          </a:p>
        </p:txBody>
      </p:sp>
    </p:spTree>
    <p:extLst>
      <p:ext uri="{BB962C8B-B14F-4D97-AF65-F5344CB8AC3E}">
        <p14:creationId xmlns:p14="http://schemas.microsoft.com/office/powerpoint/2010/main" val="4079157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30</a:t>
            </a:fld>
            <a:endParaRPr lang="en-US"/>
          </a:p>
        </p:txBody>
      </p:sp>
    </p:spTree>
    <p:extLst>
      <p:ext uri="{BB962C8B-B14F-4D97-AF65-F5344CB8AC3E}">
        <p14:creationId xmlns:p14="http://schemas.microsoft.com/office/powerpoint/2010/main" val="255942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31</a:t>
            </a:fld>
            <a:endParaRPr lang="en-US"/>
          </a:p>
        </p:txBody>
      </p:sp>
    </p:spTree>
    <p:extLst>
      <p:ext uri="{BB962C8B-B14F-4D97-AF65-F5344CB8AC3E}">
        <p14:creationId xmlns:p14="http://schemas.microsoft.com/office/powerpoint/2010/main" val="858595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32</a:t>
            </a:fld>
            <a:endParaRPr lang="en-US"/>
          </a:p>
        </p:txBody>
      </p:sp>
    </p:spTree>
    <p:extLst>
      <p:ext uri="{BB962C8B-B14F-4D97-AF65-F5344CB8AC3E}">
        <p14:creationId xmlns:p14="http://schemas.microsoft.com/office/powerpoint/2010/main" val="766765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33</a:t>
            </a:fld>
            <a:endParaRPr lang="en-US"/>
          </a:p>
        </p:txBody>
      </p:sp>
    </p:spTree>
    <p:extLst>
      <p:ext uri="{BB962C8B-B14F-4D97-AF65-F5344CB8AC3E}">
        <p14:creationId xmlns:p14="http://schemas.microsoft.com/office/powerpoint/2010/main" val="286689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34</a:t>
            </a:fld>
            <a:endParaRPr lang="en-US"/>
          </a:p>
        </p:txBody>
      </p:sp>
    </p:spTree>
    <p:extLst>
      <p:ext uri="{BB962C8B-B14F-4D97-AF65-F5344CB8AC3E}">
        <p14:creationId xmlns:p14="http://schemas.microsoft.com/office/powerpoint/2010/main" val="474286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35</a:t>
            </a:fld>
            <a:endParaRPr lang="en-US"/>
          </a:p>
        </p:txBody>
      </p:sp>
    </p:spTree>
    <p:extLst>
      <p:ext uri="{BB962C8B-B14F-4D97-AF65-F5344CB8AC3E}">
        <p14:creationId xmlns:p14="http://schemas.microsoft.com/office/powerpoint/2010/main" val="760271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36</a:t>
            </a:fld>
            <a:endParaRPr lang="en-US"/>
          </a:p>
        </p:txBody>
      </p:sp>
    </p:spTree>
    <p:extLst>
      <p:ext uri="{BB962C8B-B14F-4D97-AF65-F5344CB8AC3E}">
        <p14:creationId xmlns:p14="http://schemas.microsoft.com/office/powerpoint/2010/main" val="683940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10</a:t>
            </a:fld>
            <a:endParaRPr lang="en-US"/>
          </a:p>
        </p:txBody>
      </p:sp>
    </p:spTree>
    <p:extLst>
      <p:ext uri="{BB962C8B-B14F-4D97-AF65-F5344CB8AC3E}">
        <p14:creationId xmlns:p14="http://schemas.microsoft.com/office/powerpoint/2010/main" val="2779989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37</a:t>
            </a:fld>
            <a:endParaRPr lang="en-US"/>
          </a:p>
        </p:txBody>
      </p:sp>
    </p:spTree>
    <p:extLst>
      <p:ext uri="{BB962C8B-B14F-4D97-AF65-F5344CB8AC3E}">
        <p14:creationId xmlns:p14="http://schemas.microsoft.com/office/powerpoint/2010/main" val="2595779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38</a:t>
            </a:fld>
            <a:endParaRPr lang="en-US"/>
          </a:p>
        </p:txBody>
      </p:sp>
    </p:spTree>
    <p:extLst>
      <p:ext uri="{BB962C8B-B14F-4D97-AF65-F5344CB8AC3E}">
        <p14:creationId xmlns:p14="http://schemas.microsoft.com/office/powerpoint/2010/main" val="2314388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39</a:t>
            </a:fld>
            <a:endParaRPr lang="en-US"/>
          </a:p>
        </p:txBody>
      </p:sp>
    </p:spTree>
    <p:extLst>
      <p:ext uri="{BB962C8B-B14F-4D97-AF65-F5344CB8AC3E}">
        <p14:creationId xmlns:p14="http://schemas.microsoft.com/office/powerpoint/2010/main" val="2438484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40</a:t>
            </a:fld>
            <a:endParaRPr lang="en-US"/>
          </a:p>
        </p:txBody>
      </p:sp>
    </p:spTree>
    <p:extLst>
      <p:ext uri="{BB962C8B-B14F-4D97-AF65-F5344CB8AC3E}">
        <p14:creationId xmlns:p14="http://schemas.microsoft.com/office/powerpoint/2010/main" val="723305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41</a:t>
            </a:fld>
            <a:endParaRPr lang="en-US"/>
          </a:p>
        </p:txBody>
      </p:sp>
    </p:spTree>
    <p:extLst>
      <p:ext uri="{BB962C8B-B14F-4D97-AF65-F5344CB8AC3E}">
        <p14:creationId xmlns:p14="http://schemas.microsoft.com/office/powerpoint/2010/main" val="2806864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42</a:t>
            </a:fld>
            <a:endParaRPr lang="en-US"/>
          </a:p>
        </p:txBody>
      </p:sp>
    </p:spTree>
    <p:extLst>
      <p:ext uri="{BB962C8B-B14F-4D97-AF65-F5344CB8AC3E}">
        <p14:creationId xmlns:p14="http://schemas.microsoft.com/office/powerpoint/2010/main" val="852696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43</a:t>
            </a:fld>
            <a:endParaRPr lang="en-US"/>
          </a:p>
        </p:txBody>
      </p:sp>
    </p:spTree>
    <p:extLst>
      <p:ext uri="{BB962C8B-B14F-4D97-AF65-F5344CB8AC3E}">
        <p14:creationId xmlns:p14="http://schemas.microsoft.com/office/powerpoint/2010/main" val="2797931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44</a:t>
            </a:fld>
            <a:endParaRPr lang="en-US"/>
          </a:p>
        </p:txBody>
      </p:sp>
    </p:spTree>
    <p:extLst>
      <p:ext uri="{BB962C8B-B14F-4D97-AF65-F5344CB8AC3E}">
        <p14:creationId xmlns:p14="http://schemas.microsoft.com/office/powerpoint/2010/main" val="3847091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45</a:t>
            </a:fld>
            <a:endParaRPr lang="en-US"/>
          </a:p>
        </p:txBody>
      </p:sp>
    </p:spTree>
    <p:extLst>
      <p:ext uri="{BB962C8B-B14F-4D97-AF65-F5344CB8AC3E}">
        <p14:creationId xmlns:p14="http://schemas.microsoft.com/office/powerpoint/2010/main" val="4199387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46</a:t>
            </a:fld>
            <a:endParaRPr lang="en-US"/>
          </a:p>
        </p:txBody>
      </p:sp>
    </p:spTree>
    <p:extLst>
      <p:ext uri="{BB962C8B-B14F-4D97-AF65-F5344CB8AC3E}">
        <p14:creationId xmlns:p14="http://schemas.microsoft.com/office/powerpoint/2010/main" val="209083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11</a:t>
            </a:fld>
            <a:endParaRPr lang="en-US"/>
          </a:p>
        </p:txBody>
      </p:sp>
    </p:spTree>
    <p:extLst>
      <p:ext uri="{BB962C8B-B14F-4D97-AF65-F5344CB8AC3E}">
        <p14:creationId xmlns:p14="http://schemas.microsoft.com/office/powerpoint/2010/main" val="4071481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47</a:t>
            </a:fld>
            <a:endParaRPr lang="en-US"/>
          </a:p>
        </p:txBody>
      </p:sp>
    </p:spTree>
    <p:extLst>
      <p:ext uri="{BB962C8B-B14F-4D97-AF65-F5344CB8AC3E}">
        <p14:creationId xmlns:p14="http://schemas.microsoft.com/office/powerpoint/2010/main" val="69825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48</a:t>
            </a:fld>
            <a:endParaRPr lang="en-US"/>
          </a:p>
        </p:txBody>
      </p:sp>
    </p:spTree>
    <p:extLst>
      <p:ext uri="{BB962C8B-B14F-4D97-AF65-F5344CB8AC3E}">
        <p14:creationId xmlns:p14="http://schemas.microsoft.com/office/powerpoint/2010/main" val="3278969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49</a:t>
            </a:fld>
            <a:endParaRPr lang="en-US"/>
          </a:p>
        </p:txBody>
      </p:sp>
    </p:spTree>
    <p:extLst>
      <p:ext uri="{BB962C8B-B14F-4D97-AF65-F5344CB8AC3E}">
        <p14:creationId xmlns:p14="http://schemas.microsoft.com/office/powerpoint/2010/main" val="64764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50</a:t>
            </a:fld>
            <a:endParaRPr lang="en-US"/>
          </a:p>
        </p:txBody>
      </p:sp>
    </p:spTree>
    <p:extLst>
      <p:ext uri="{BB962C8B-B14F-4D97-AF65-F5344CB8AC3E}">
        <p14:creationId xmlns:p14="http://schemas.microsoft.com/office/powerpoint/2010/main" val="2248631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51</a:t>
            </a:fld>
            <a:endParaRPr lang="en-US"/>
          </a:p>
        </p:txBody>
      </p:sp>
    </p:spTree>
    <p:extLst>
      <p:ext uri="{BB962C8B-B14F-4D97-AF65-F5344CB8AC3E}">
        <p14:creationId xmlns:p14="http://schemas.microsoft.com/office/powerpoint/2010/main" val="3639518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52</a:t>
            </a:fld>
            <a:endParaRPr lang="en-US"/>
          </a:p>
        </p:txBody>
      </p:sp>
    </p:spTree>
    <p:extLst>
      <p:ext uri="{BB962C8B-B14F-4D97-AF65-F5344CB8AC3E}">
        <p14:creationId xmlns:p14="http://schemas.microsoft.com/office/powerpoint/2010/main" val="1996858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53</a:t>
            </a:fld>
            <a:endParaRPr lang="en-US"/>
          </a:p>
        </p:txBody>
      </p:sp>
    </p:spTree>
    <p:extLst>
      <p:ext uri="{BB962C8B-B14F-4D97-AF65-F5344CB8AC3E}">
        <p14:creationId xmlns:p14="http://schemas.microsoft.com/office/powerpoint/2010/main" val="1927389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54</a:t>
            </a:fld>
            <a:endParaRPr lang="en-US"/>
          </a:p>
        </p:txBody>
      </p:sp>
    </p:spTree>
    <p:extLst>
      <p:ext uri="{BB962C8B-B14F-4D97-AF65-F5344CB8AC3E}">
        <p14:creationId xmlns:p14="http://schemas.microsoft.com/office/powerpoint/2010/main" val="1487411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55</a:t>
            </a:fld>
            <a:endParaRPr lang="en-US"/>
          </a:p>
        </p:txBody>
      </p:sp>
    </p:spTree>
    <p:extLst>
      <p:ext uri="{BB962C8B-B14F-4D97-AF65-F5344CB8AC3E}">
        <p14:creationId xmlns:p14="http://schemas.microsoft.com/office/powerpoint/2010/main" val="1774007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56</a:t>
            </a:fld>
            <a:endParaRPr lang="en-US"/>
          </a:p>
        </p:txBody>
      </p:sp>
    </p:spTree>
    <p:extLst>
      <p:ext uri="{BB962C8B-B14F-4D97-AF65-F5344CB8AC3E}">
        <p14:creationId xmlns:p14="http://schemas.microsoft.com/office/powerpoint/2010/main" val="179605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12</a:t>
            </a:fld>
            <a:endParaRPr lang="en-US"/>
          </a:p>
        </p:txBody>
      </p:sp>
    </p:spTree>
    <p:extLst>
      <p:ext uri="{BB962C8B-B14F-4D97-AF65-F5344CB8AC3E}">
        <p14:creationId xmlns:p14="http://schemas.microsoft.com/office/powerpoint/2010/main" val="1837129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57</a:t>
            </a:fld>
            <a:endParaRPr lang="en-US"/>
          </a:p>
        </p:txBody>
      </p:sp>
    </p:spTree>
    <p:extLst>
      <p:ext uri="{BB962C8B-B14F-4D97-AF65-F5344CB8AC3E}">
        <p14:creationId xmlns:p14="http://schemas.microsoft.com/office/powerpoint/2010/main" val="2416078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64</a:t>
            </a:fld>
            <a:endParaRPr lang="en-US"/>
          </a:p>
        </p:txBody>
      </p:sp>
    </p:spTree>
    <p:extLst>
      <p:ext uri="{BB962C8B-B14F-4D97-AF65-F5344CB8AC3E}">
        <p14:creationId xmlns:p14="http://schemas.microsoft.com/office/powerpoint/2010/main" val="4187641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65</a:t>
            </a:fld>
            <a:endParaRPr lang="en-US"/>
          </a:p>
        </p:txBody>
      </p:sp>
    </p:spTree>
    <p:extLst>
      <p:ext uri="{BB962C8B-B14F-4D97-AF65-F5344CB8AC3E}">
        <p14:creationId xmlns:p14="http://schemas.microsoft.com/office/powerpoint/2010/main" val="4234566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66</a:t>
            </a:fld>
            <a:endParaRPr lang="en-US"/>
          </a:p>
        </p:txBody>
      </p:sp>
    </p:spTree>
    <p:extLst>
      <p:ext uri="{BB962C8B-B14F-4D97-AF65-F5344CB8AC3E}">
        <p14:creationId xmlns:p14="http://schemas.microsoft.com/office/powerpoint/2010/main" val="20035196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67</a:t>
            </a:fld>
            <a:endParaRPr lang="en-US"/>
          </a:p>
        </p:txBody>
      </p:sp>
    </p:spTree>
    <p:extLst>
      <p:ext uri="{BB962C8B-B14F-4D97-AF65-F5344CB8AC3E}">
        <p14:creationId xmlns:p14="http://schemas.microsoft.com/office/powerpoint/2010/main" val="22979473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68</a:t>
            </a:fld>
            <a:endParaRPr lang="en-US"/>
          </a:p>
        </p:txBody>
      </p:sp>
    </p:spTree>
    <p:extLst>
      <p:ext uri="{BB962C8B-B14F-4D97-AF65-F5344CB8AC3E}">
        <p14:creationId xmlns:p14="http://schemas.microsoft.com/office/powerpoint/2010/main" val="1765941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69</a:t>
            </a:fld>
            <a:endParaRPr lang="en-US"/>
          </a:p>
        </p:txBody>
      </p:sp>
    </p:spTree>
    <p:extLst>
      <p:ext uri="{BB962C8B-B14F-4D97-AF65-F5344CB8AC3E}">
        <p14:creationId xmlns:p14="http://schemas.microsoft.com/office/powerpoint/2010/main" val="2750195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70</a:t>
            </a:fld>
            <a:endParaRPr lang="en-US"/>
          </a:p>
        </p:txBody>
      </p:sp>
    </p:spTree>
    <p:extLst>
      <p:ext uri="{BB962C8B-B14F-4D97-AF65-F5344CB8AC3E}">
        <p14:creationId xmlns:p14="http://schemas.microsoft.com/office/powerpoint/2010/main" val="2664678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71</a:t>
            </a:fld>
            <a:endParaRPr lang="en-US"/>
          </a:p>
        </p:txBody>
      </p:sp>
    </p:spTree>
    <p:extLst>
      <p:ext uri="{BB962C8B-B14F-4D97-AF65-F5344CB8AC3E}">
        <p14:creationId xmlns:p14="http://schemas.microsoft.com/office/powerpoint/2010/main" val="773581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72</a:t>
            </a:fld>
            <a:endParaRPr lang="en-US"/>
          </a:p>
        </p:txBody>
      </p:sp>
    </p:spTree>
    <p:extLst>
      <p:ext uri="{BB962C8B-B14F-4D97-AF65-F5344CB8AC3E}">
        <p14:creationId xmlns:p14="http://schemas.microsoft.com/office/powerpoint/2010/main" val="354988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13</a:t>
            </a:fld>
            <a:endParaRPr lang="en-US"/>
          </a:p>
        </p:txBody>
      </p:sp>
    </p:spTree>
    <p:extLst>
      <p:ext uri="{BB962C8B-B14F-4D97-AF65-F5344CB8AC3E}">
        <p14:creationId xmlns:p14="http://schemas.microsoft.com/office/powerpoint/2010/main" val="1764585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73</a:t>
            </a:fld>
            <a:endParaRPr lang="en-US"/>
          </a:p>
        </p:txBody>
      </p:sp>
    </p:spTree>
    <p:extLst>
      <p:ext uri="{BB962C8B-B14F-4D97-AF65-F5344CB8AC3E}">
        <p14:creationId xmlns:p14="http://schemas.microsoft.com/office/powerpoint/2010/main" val="3709130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74</a:t>
            </a:fld>
            <a:endParaRPr lang="en-US"/>
          </a:p>
        </p:txBody>
      </p:sp>
    </p:spTree>
    <p:extLst>
      <p:ext uri="{BB962C8B-B14F-4D97-AF65-F5344CB8AC3E}">
        <p14:creationId xmlns:p14="http://schemas.microsoft.com/office/powerpoint/2010/main" val="3360475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75</a:t>
            </a:fld>
            <a:endParaRPr lang="en-US"/>
          </a:p>
        </p:txBody>
      </p:sp>
    </p:spTree>
    <p:extLst>
      <p:ext uri="{BB962C8B-B14F-4D97-AF65-F5344CB8AC3E}">
        <p14:creationId xmlns:p14="http://schemas.microsoft.com/office/powerpoint/2010/main" val="2274594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76</a:t>
            </a:fld>
            <a:endParaRPr lang="en-US"/>
          </a:p>
        </p:txBody>
      </p:sp>
    </p:spTree>
    <p:extLst>
      <p:ext uri="{BB962C8B-B14F-4D97-AF65-F5344CB8AC3E}">
        <p14:creationId xmlns:p14="http://schemas.microsoft.com/office/powerpoint/2010/main" val="17661971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77</a:t>
            </a:fld>
            <a:endParaRPr lang="en-US"/>
          </a:p>
        </p:txBody>
      </p:sp>
    </p:spTree>
    <p:extLst>
      <p:ext uri="{BB962C8B-B14F-4D97-AF65-F5344CB8AC3E}">
        <p14:creationId xmlns:p14="http://schemas.microsoft.com/office/powerpoint/2010/main" val="1237527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78</a:t>
            </a:fld>
            <a:endParaRPr lang="en-US"/>
          </a:p>
        </p:txBody>
      </p:sp>
    </p:spTree>
    <p:extLst>
      <p:ext uri="{BB962C8B-B14F-4D97-AF65-F5344CB8AC3E}">
        <p14:creationId xmlns:p14="http://schemas.microsoft.com/office/powerpoint/2010/main" val="4254472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79</a:t>
            </a:fld>
            <a:endParaRPr lang="en-US"/>
          </a:p>
        </p:txBody>
      </p:sp>
    </p:spTree>
    <p:extLst>
      <p:ext uri="{BB962C8B-B14F-4D97-AF65-F5344CB8AC3E}">
        <p14:creationId xmlns:p14="http://schemas.microsoft.com/office/powerpoint/2010/main" val="27766128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80</a:t>
            </a:fld>
            <a:endParaRPr lang="en-US"/>
          </a:p>
        </p:txBody>
      </p:sp>
    </p:spTree>
    <p:extLst>
      <p:ext uri="{BB962C8B-B14F-4D97-AF65-F5344CB8AC3E}">
        <p14:creationId xmlns:p14="http://schemas.microsoft.com/office/powerpoint/2010/main" val="10241393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81</a:t>
            </a:fld>
            <a:endParaRPr lang="en-US"/>
          </a:p>
        </p:txBody>
      </p:sp>
    </p:spTree>
    <p:extLst>
      <p:ext uri="{BB962C8B-B14F-4D97-AF65-F5344CB8AC3E}">
        <p14:creationId xmlns:p14="http://schemas.microsoft.com/office/powerpoint/2010/main" val="41129145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82</a:t>
            </a:fld>
            <a:endParaRPr lang="en-US"/>
          </a:p>
        </p:txBody>
      </p:sp>
    </p:spTree>
    <p:extLst>
      <p:ext uri="{BB962C8B-B14F-4D97-AF65-F5344CB8AC3E}">
        <p14:creationId xmlns:p14="http://schemas.microsoft.com/office/powerpoint/2010/main" val="299972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14</a:t>
            </a:fld>
            <a:endParaRPr lang="en-US"/>
          </a:p>
        </p:txBody>
      </p:sp>
    </p:spTree>
    <p:extLst>
      <p:ext uri="{BB962C8B-B14F-4D97-AF65-F5344CB8AC3E}">
        <p14:creationId xmlns:p14="http://schemas.microsoft.com/office/powerpoint/2010/main" val="172899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83</a:t>
            </a:fld>
            <a:endParaRPr lang="en-US"/>
          </a:p>
        </p:txBody>
      </p:sp>
    </p:spTree>
    <p:extLst>
      <p:ext uri="{BB962C8B-B14F-4D97-AF65-F5344CB8AC3E}">
        <p14:creationId xmlns:p14="http://schemas.microsoft.com/office/powerpoint/2010/main" val="2022895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84</a:t>
            </a:fld>
            <a:endParaRPr lang="en-US"/>
          </a:p>
        </p:txBody>
      </p:sp>
    </p:spTree>
    <p:extLst>
      <p:ext uri="{BB962C8B-B14F-4D97-AF65-F5344CB8AC3E}">
        <p14:creationId xmlns:p14="http://schemas.microsoft.com/office/powerpoint/2010/main" val="5068435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85</a:t>
            </a:fld>
            <a:endParaRPr lang="en-US"/>
          </a:p>
        </p:txBody>
      </p:sp>
    </p:spTree>
    <p:extLst>
      <p:ext uri="{BB962C8B-B14F-4D97-AF65-F5344CB8AC3E}">
        <p14:creationId xmlns:p14="http://schemas.microsoft.com/office/powerpoint/2010/main" val="1492928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86</a:t>
            </a:fld>
            <a:endParaRPr lang="en-US"/>
          </a:p>
        </p:txBody>
      </p:sp>
    </p:spTree>
    <p:extLst>
      <p:ext uri="{BB962C8B-B14F-4D97-AF65-F5344CB8AC3E}">
        <p14:creationId xmlns:p14="http://schemas.microsoft.com/office/powerpoint/2010/main" val="17192787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87</a:t>
            </a:fld>
            <a:endParaRPr lang="en-US"/>
          </a:p>
        </p:txBody>
      </p:sp>
    </p:spTree>
    <p:extLst>
      <p:ext uri="{BB962C8B-B14F-4D97-AF65-F5344CB8AC3E}">
        <p14:creationId xmlns:p14="http://schemas.microsoft.com/office/powerpoint/2010/main" val="11903701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88</a:t>
            </a:fld>
            <a:endParaRPr lang="en-US"/>
          </a:p>
        </p:txBody>
      </p:sp>
    </p:spTree>
    <p:extLst>
      <p:ext uri="{BB962C8B-B14F-4D97-AF65-F5344CB8AC3E}">
        <p14:creationId xmlns:p14="http://schemas.microsoft.com/office/powerpoint/2010/main" val="39338765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89</a:t>
            </a:fld>
            <a:endParaRPr lang="en-US"/>
          </a:p>
        </p:txBody>
      </p:sp>
    </p:spTree>
    <p:extLst>
      <p:ext uri="{BB962C8B-B14F-4D97-AF65-F5344CB8AC3E}">
        <p14:creationId xmlns:p14="http://schemas.microsoft.com/office/powerpoint/2010/main" val="22984299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90</a:t>
            </a:fld>
            <a:endParaRPr lang="en-US"/>
          </a:p>
        </p:txBody>
      </p:sp>
    </p:spTree>
    <p:extLst>
      <p:ext uri="{BB962C8B-B14F-4D97-AF65-F5344CB8AC3E}">
        <p14:creationId xmlns:p14="http://schemas.microsoft.com/office/powerpoint/2010/main" val="2778500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91</a:t>
            </a:fld>
            <a:endParaRPr lang="en-US"/>
          </a:p>
        </p:txBody>
      </p:sp>
    </p:spTree>
    <p:extLst>
      <p:ext uri="{BB962C8B-B14F-4D97-AF65-F5344CB8AC3E}">
        <p14:creationId xmlns:p14="http://schemas.microsoft.com/office/powerpoint/2010/main" val="9624175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92</a:t>
            </a:fld>
            <a:endParaRPr lang="en-US"/>
          </a:p>
        </p:txBody>
      </p:sp>
    </p:spTree>
    <p:extLst>
      <p:ext uri="{BB962C8B-B14F-4D97-AF65-F5344CB8AC3E}">
        <p14:creationId xmlns:p14="http://schemas.microsoft.com/office/powerpoint/2010/main" val="2074426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15</a:t>
            </a:fld>
            <a:endParaRPr lang="en-US"/>
          </a:p>
        </p:txBody>
      </p:sp>
    </p:spTree>
    <p:extLst>
      <p:ext uri="{BB962C8B-B14F-4D97-AF65-F5344CB8AC3E}">
        <p14:creationId xmlns:p14="http://schemas.microsoft.com/office/powerpoint/2010/main" val="1185278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93</a:t>
            </a:fld>
            <a:endParaRPr lang="en-US"/>
          </a:p>
        </p:txBody>
      </p:sp>
    </p:spTree>
    <p:extLst>
      <p:ext uri="{BB962C8B-B14F-4D97-AF65-F5344CB8AC3E}">
        <p14:creationId xmlns:p14="http://schemas.microsoft.com/office/powerpoint/2010/main" val="2178637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94</a:t>
            </a:fld>
            <a:endParaRPr lang="en-US"/>
          </a:p>
        </p:txBody>
      </p:sp>
    </p:spTree>
    <p:extLst>
      <p:ext uri="{BB962C8B-B14F-4D97-AF65-F5344CB8AC3E}">
        <p14:creationId xmlns:p14="http://schemas.microsoft.com/office/powerpoint/2010/main" val="7012233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95</a:t>
            </a:fld>
            <a:endParaRPr lang="en-US"/>
          </a:p>
        </p:txBody>
      </p:sp>
    </p:spTree>
    <p:extLst>
      <p:ext uri="{BB962C8B-B14F-4D97-AF65-F5344CB8AC3E}">
        <p14:creationId xmlns:p14="http://schemas.microsoft.com/office/powerpoint/2010/main" val="3884221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7AEA7-B3EB-418E-BE3E-8B087864527F}" type="slidenum">
              <a:rPr lang="en-US" smtClean="0"/>
              <a:pPr/>
              <a:t>16</a:t>
            </a:fld>
            <a:endParaRPr lang="en-US"/>
          </a:p>
        </p:txBody>
      </p:sp>
    </p:spTree>
    <p:extLst>
      <p:ext uri="{BB962C8B-B14F-4D97-AF65-F5344CB8AC3E}">
        <p14:creationId xmlns:p14="http://schemas.microsoft.com/office/powerpoint/2010/main" val="3500663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05225" indent="0" algn="ctr">
              <a:buNone/>
              <a:defRPr>
                <a:solidFill>
                  <a:schemeClr val="tx1">
                    <a:tint val="75000"/>
                  </a:schemeClr>
                </a:solidFill>
              </a:defRPr>
            </a:lvl2pPr>
            <a:lvl3pPr marL="810451" indent="0" algn="ctr">
              <a:buNone/>
              <a:defRPr>
                <a:solidFill>
                  <a:schemeClr val="tx1">
                    <a:tint val="75000"/>
                  </a:schemeClr>
                </a:solidFill>
              </a:defRPr>
            </a:lvl3pPr>
            <a:lvl4pPr marL="1215676" indent="0" algn="ctr">
              <a:buNone/>
              <a:defRPr>
                <a:solidFill>
                  <a:schemeClr val="tx1">
                    <a:tint val="75000"/>
                  </a:schemeClr>
                </a:solidFill>
              </a:defRPr>
            </a:lvl4pPr>
            <a:lvl5pPr marL="1620902" indent="0" algn="ctr">
              <a:buNone/>
              <a:defRPr>
                <a:solidFill>
                  <a:schemeClr val="tx1">
                    <a:tint val="75000"/>
                  </a:schemeClr>
                </a:solidFill>
              </a:defRPr>
            </a:lvl5pPr>
            <a:lvl6pPr marL="2026127" indent="0" algn="ctr">
              <a:buNone/>
              <a:defRPr>
                <a:solidFill>
                  <a:schemeClr val="tx1">
                    <a:tint val="75000"/>
                  </a:schemeClr>
                </a:solidFill>
              </a:defRPr>
            </a:lvl6pPr>
            <a:lvl7pPr marL="2431353" indent="0" algn="ctr">
              <a:buNone/>
              <a:defRPr>
                <a:solidFill>
                  <a:schemeClr val="tx1">
                    <a:tint val="75000"/>
                  </a:schemeClr>
                </a:solidFill>
              </a:defRPr>
            </a:lvl7pPr>
            <a:lvl8pPr marL="2836578" indent="0" algn="ctr">
              <a:buNone/>
              <a:defRPr>
                <a:solidFill>
                  <a:schemeClr val="tx1">
                    <a:tint val="75000"/>
                  </a:schemeClr>
                </a:solidFill>
              </a:defRPr>
            </a:lvl8pPr>
            <a:lvl9pPr marL="32418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86B012-F7D1-4F64-95A3-F8C3C262199A}"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6B012-F7D1-4F64-95A3-F8C3C262199A}"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28868"/>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28868"/>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6B012-F7D1-4F64-95A3-F8C3C262199A}"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6B012-F7D1-4F64-95A3-F8C3C262199A}"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0" y="3672416"/>
            <a:ext cx="7772400" cy="113506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0" y="2422264"/>
            <a:ext cx="7772400" cy="1250156"/>
          </a:xfrm>
        </p:spPr>
        <p:txBody>
          <a:bodyPr anchor="b"/>
          <a:lstStyle>
            <a:lvl1pPr marL="0" indent="0">
              <a:buNone/>
              <a:defRPr sz="1800">
                <a:solidFill>
                  <a:schemeClr val="tx1">
                    <a:tint val="75000"/>
                  </a:schemeClr>
                </a:solidFill>
              </a:defRPr>
            </a:lvl1pPr>
            <a:lvl2pPr marL="405225" indent="0">
              <a:buNone/>
              <a:defRPr sz="1600">
                <a:solidFill>
                  <a:schemeClr val="tx1">
                    <a:tint val="75000"/>
                  </a:schemeClr>
                </a:solidFill>
              </a:defRPr>
            </a:lvl2pPr>
            <a:lvl3pPr marL="810451" indent="0">
              <a:buNone/>
              <a:defRPr sz="1400">
                <a:solidFill>
                  <a:schemeClr val="tx1">
                    <a:tint val="75000"/>
                  </a:schemeClr>
                </a:solidFill>
              </a:defRPr>
            </a:lvl3pPr>
            <a:lvl4pPr marL="1215676" indent="0">
              <a:buNone/>
              <a:defRPr sz="1300">
                <a:solidFill>
                  <a:schemeClr val="tx1">
                    <a:tint val="75000"/>
                  </a:schemeClr>
                </a:solidFill>
              </a:defRPr>
            </a:lvl4pPr>
            <a:lvl5pPr marL="1620902" indent="0">
              <a:buNone/>
              <a:defRPr sz="1300">
                <a:solidFill>
                  <a:schemeClr val="tx1">
                    <a:tint val="75000"/>
                  </a:schemeClr>
                </a:solidFill>
              </a:defRPr>
            </a:lvl5pPr>
            <a:lvl6pPr marL="2026127" indent="0">
              <a:buNone/>
              <a:defRPr sz="1300">
                <a:solidFill>
                  <a:schemeClr val="tx1">
                    <a:tint val="75000"/>
                  </a:schemeClr>
                </a:solidFill>
              </a:defRPr>
            </a:lvl6pPr>
            <a:lvl7pPr marL="2431353" indent="0">
              <a:buNone/>
              <a:defRPr sz="1300">
                <a:solidFill>
                  <a:schemeClr val="tx1">
                    <a:tint val="75000"/>
                  </a:schemeClr>
                </a:solidFill>
              </a:defRPr>
            </a:lvl7pPr>
            <a:lvl8pPr marL="2836578" indent="0">
              <a:buNone/>
              <a:defRPr sz="1300">
                <a:solidFill>
                  <a:schemeClr val="tx1">
                    <a:tint val="75000"/>
                  </a:schemeClr>
                </a:solidFill>
              </a:defRPr>
            </a:lvl8pPr>
            <a:lvl9pPr marL="3241804"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86B012-F7D1-4F64-95A3-F8C3C262199A}"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333503"/>
            <a:ext cx="4038600" cy="377163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33503"/>
            <a:ext cx="4038600" cy="377163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86B012-F7D1-4F64-95A3-F8C3C262199A}"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279261"/>
            <a:ext cx="4040190" cy="533135"/>
          </a:xfrm>
        </p:spPr>
        <p:txBody>
          <a:bodyPr anchor="b"/>
          <a:lstStyle>
            <a:lvl1pPr marL="0" indent="0">
              <a:buNone/>
              <a:defRPr sz="2200" b="1"/>
            </a:lvl1pPr>
            <a:lvl2pPr marL="405225" indent="0">
              <a:buNone/>
              <a:defRPr sz="1800" b="1"/>
            </a:lvl2pPr>
            <a:lvl3pPr marL="810451" indent="0">
              <a:buNone/>
              <a:defRPr sz="1600" b="1"/>
            </a:lvl3pPr>
            <a:lvl4pPr marL="1215676" indent="0">
              <a:buNone/>
              <a:defRPr sz="1400" b="1"/>
            </a:lvl4pPr>
            <a:lvl5pPr marL="1620902" indent="0">
              <a:buNone/>
              <a:defRPr sz="1400" b="1"/>
            </a:lvl5pPr>
            <a:lvl6pPr marL="2026127" indent="0">
              <a:buNone/>
              <a:defRPr sz="1400" b="1"/>
            </a:lvl6pPr>
            <a:lvl7pPr marL="2431353" indent="0">
              <a:buNone/>
              <a:defRPr sz="1400" b="1"/>
            </a:lvl7pPr>
            <a:lvl8pPr marL="2836578" indent="0">
              <a:buNone/>
              <a:defRPr sz="1400" b="1"/>
            </a:lvl8pPr>
            <a:lvl9pPr marL="324180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1812396"/>
            <a:ext cx="4040190" cy="3292740"/>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279261"/>
            <a:ext cx="4041770" cy="533135"/>
          </a:xfrm>
        </p:spPr>
        <p:txBody>
          <a:bodyPr anchor="b"/>
          <a:lstStyle>
            <a:lvl1pPr marL="0" indent="0">
              <a:buNone/>
              <a:defRPr sz="2200" b="1"/>
            </a:lvl1pPr>
            <a:lvl2pPr marL="405225" indent="0">
              <a:buNone/>
              <a:defRPr sz="1800" b="1"/>
            </a:lvl2pPr>
            <a:lvl3pPr marL="810451" indent="0">
              <a:buNone/>
              <a:defRPr sz="1600" b="1"/>
            </a:lvl3pPr>
            <a:lvl4pPr marL="1215676" indent="0">
              <a:buNone/>
              <a:defRPr sz="1400" b="1"/>
            </a:lvl4pPr>
            <a:lvl5pPr marL="1620902" indent="0">
              <a:buNone/>
              <a:defRPr sz="1400" b="1"/>
            </a:lvl5pPr>
            <a:lvl6pPr marL="2026127" indent="0">
              <a:buNone/>
              <a:defRPr sz="1400" b="1"/>
            </a:lvl6pPr>
            <a:lvl7pPr marL="2431353" indent="0">
              <a:buNone/>
              <a:defRPr sz="1400" b="1"/>
            </a:lvl7pPr>
            <a:lvl8pPr marL="2836578" indent="0">
              <a:buNone/>
              <a:defRPr sz="1400" b="1"/>
            </a:lvl8pPr>
            <a:lvl9pPr marL="324180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5" y="1812396"/>
            <a:ext cx="4041770" cy="3292740"/>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86B012-F7D1-4F64-95A3-F8C3C262199A}"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86B012-F7D1-4F64-95A3-F8C3C262199A}"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6B012-F7D1-4F64-95A3-F8C3C262199A}"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0" cy="968375"/>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5" y="227546"/>
            <a:ext cx="5111750" cy="487759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195920"/>
            <a:ext cx="3008310" cy="3909219"/>
          </a:xfrm>
        </p:spPr>
        <p:txBody>
          <a:bodyPr/>
          <a:lstStyle>
            <a:lvl1pPr marL="0" indent="0">
              <a:buNone/>
              <a:defRPr sz="1300"/>
            </a:lvl1pPr>
            <a:lvl2pPr marL="405225" indent="0">
              <a:buNone/>
              <a:defRPr sz="1100"/>
            </a:lvl2pPr>
            <a:lvl3pPr marL="810451" indent="0">
              <a:buNone/>
              <a:defRPr sz="900"/>
            </a:lvl3pPr>
            <a:lvl4pPr marL="1215676" indent="0">
              <a:buNone/>
              <a:defRPr sz="700"/>
            </a:lvl4pPr>
            <a:lvl5pPr marL="1620902" indent="0">
              <a:buNone/>
              <a:defRPr sz="700"/>
            </a:lvl5pPr>
            <a:lvl6pPr marL="2026127" indent="0">
              <a:buNone/>
              <a:defRPr sz="700"/>
            </a:lvl6pPr>
            <a:lvl7pPr marL="2431353" indent="0">
              <a:buNone/>
              <a:defRPr sz="700"/>
            </a:lvl7pPr>
            <a:lvl8pPr marL="2836578" indent="0">
              <a:buNone/>
              <a:defRPr sz="700"/>
            </a:lvl8pPr>
            <a:lvl9pPr marL="324180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186B012-F7D1-4F64-95A3-F8C3C262199A}"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000502"/>
            <a:ext cx="5486400" cy="472282"/>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90" y="510646"/>
            <a:ext cx="5486400" cy="3429000"/>
          </a:xfrm>
        </p:spPr>
        <p:txBody>
          <a:bodyPr/>
          <a:lstStyle>
            <a:lvl1pPr marL="0" indent="0">
              <a:buNone/>
              <a:defRPr sz="2900"/>
            </a:lvl1pPr>
            <a:lvl2pPr marL="405225" indent="0">
              <a:buNone/>
              <a:defRPr sz="2500"/>
            </a:lvl2pPr>
            <a:lvl3pPr marL="810451" indent="0">
              <a:buNone/>
              <a:defRPr sz="2200"/>
            </a:lvl3pPr>
            <a:lvl4pPr marL="1215676" indent="0">
              <a:buNone/>
              <a:defRPr sz="1800"/>
            </a:lvl4pPr>
            <a:lvl5pPr marL="1620902" indent="0">
              <a:buNone/>
              <a:defRPr sz="1800"/>
            </a:lvl5pPr>
            <a:lvl6pPr marL="2026127" indent="0">
              <a:buNone/>
              <a:defRPr sz="1800"/>
            </a:lvl6pPr>
            <a:lvl7pPr marL="2431353" indent="0">
              <a:buNone/>
              <a:defRPr sz="1800"/>
            </a:lvl7pPr>
            <a:lvl8pPr marL="2836578" indent="0">
              <a:buNone/>
              <a:defRPr sz="1800"/>
            </a:lvl8pPr>
            <a:lvl9pPr marL="3241804" indent="0">
              <a:buNone/>
              <a:defRPr sz="1800"/>
            </a:lvl9pPr>
          </a:lstStyle>
          <a:p>
            <a:endParaRPr lang="en-US"/>
          </a:p>
        </p:txBody>
      </p:sp>
      <p:sp>
        <p:nvSpPr>
          <p:cNvPr id="4" name="Text Placeholder 3"/>
          <p:cNvSpPr>
            <a:spLocks noGrp="1"/>
          </p:cNvSpPr>
          <p:nvPr>
            <p:ph type="body" sz="half" idx="2"/>
          </p:nvPr>
        </p:nvSpPr>
        <p:spPr>
          <a:xfrm>
            <a:off x="1792290" y="4472784"/>
            <a:ext cx="5486400" cy="670718"/>
          </a:xfrm>
        </p:spPr>
        <p:txBody>
          <a:bodyPr/>
          <a:lstStyle>
            <a:lvl1pPr marL="0" indent="0">
              <a:buNone/>
              <a:defRPr sz="1300"/>
            </a:lvl1pPr>
            <a:lvl2pPr marL="405225" indent="0">
              <a:buNone/>
              <a:defRPr sz="1100"/>
            </a:lvl2pPr>
            <a:lvl3pPr marL="810451" indent="0">
              <a:buNone/>
              <a:defRPr sz="900"/>
            </a:lvl3pPr>
            <a:lvl4pPr marL="1215676" indent="0">
              <a:buNone/>
              <a:defRPr sz="700"/>
            </a:lvl4pPr>
            <a:lvl5pPr marL="1620902" indent="0">
              <a:buNone/>
              <a:defRPr sz="700"/>
            </a:lvl5pPr>
            <a:lvl6pPr marL="2026127" indent="0">
              <a:buNone/>
              <a:defRPr sz="700"/>
            </a:lvl6pPr>
            <a:lvl7pPr marL="2431353" indent="0">
              <a:buNone/>
              <a:defRPr sz="700"/>
            </a:lvl7pPr>
            <a:lvl8pPr marL="2836578" indent="0">
              <a:buNone/>
              <a:defRPr sz="700"/>
            </a:lvl8pPr>
            <a:lvl9pPr marL="324180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186B012-F7D1-4F64-95A3-F8C3C262199A}"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C8A11-36D5-4D96-96F4-C7F19C97D88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81045" tIns="40523" rIns="81045" bIns="40523" rtlCol="0" anchor="ctr">
            <a:normAutofit/>
          </a:bodyPr>
          <a:lstStyle/>
          <a:p>
            <a:r>
              <a:rPr lang="en-US"/>
              <a:t>Click to edit Master title style</a:t>
            </a:r>
          </a:p>
        </p:txBody>
      </p:sp>
      <p:sp>
        <p:nvSpPr>
          <p:cNvPr id="3" name="Text Placeholder 2"/>
          <p:cNvSpPr>
            <a:spLocks noGrp="1"/>
          </p:cNvSpPr>
          <p:nvPr>
            <p:ph type="body" idx="1"/>
          </p:nvPr>
        </p:nvSpPr>
        <p:spPr>
          <a:xfrm>
            <a:off x="457200" y="1333503"/>
            <a:ext cx="8229600" cy="3771636"/>
          </a:xfrm>
          <a:prstGeom prst="rect">
            <a:avLst/>
          </a:prstGeom>
        </p:spPr>
        <p:txBody>
          <a:bodyPr vert="horz" lIns="81045" tIns="40523" rIns="81045" bIns="405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1"/>
            <a:ext cx="2133600" cy="304271"/>
          </a:xfrm>
          <a:prstGeom prst="rect">
            <a:avLst/>
          </a:prstGeom>
        </p:spPr>
        <p:txBody>
          <a:bodyPr vert="horz" lIns="81045" tIns="40523" rIns="81045" bIns="40523" rtlCol="0" anchor="ctr"/>
          <a:lstStyle>
            <a:lvl1pPr algn="l">
              <a:defRPr sz="1100">
                <a:solidFill>
                  <a:schemeClr val="tx1">
                    <a:tint val="75000"/>
                  </a:schemeClr>
                </a:solidFill>
              </a:defRPr>
            </a:lvl1pPr>
          </a:lstStyle>
          <a:p>
            <a:fld id="{C186B012-F7D1-4F64-95A3-F8C3C262199A}" type="datetimeFigureOut">
              <a:rPr lang="en-US" smtClean="0"/>
              <a:pPr/>
              <a:t>8/17/2023</a:t>
            </a:fld>
            <a:endParaRPr lang="en-US"/>
          </a:p>
        </p:txBody>
      </p:sp>
      <p:sp>
        <p:nvSpPr>
          <p:cNvPr id="5" name="Footer Placeholder 4"/>
          <p:cNvSpPr>
            <a:spLocks noGrp="1"/>
          </p:cNvSpPr>
          <p:nvPr>
            <p:ph type="ftr" sz="quarter" idx="3"/>
          </p:nvPr>
        </p:nvSpPr>
        <p:spPr>
          <a:xfrm>
            <a:off x="3124200" y="5296961"/>
            <a:ext cx="2895600" cy="304271"/>
          </a:xfrm>
          <a:prstGeom prst="rect">
            <a:avLst/>
          </a:prstGeom>
        </p:spPr>
        <p:txBody>
          <a:bodyPr vert="horz" lIns="81045" tIns="40523" rIns="81045" bIns="40523"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1"/>
            <a:ext cx="2133600" cy="304271"/>
          </a:xfrm>
          <a:prstGeom prst="rect">
            <a:avLst/>
          </a:prstGeom>
        </p:spPr>
        <p:txBody>
          <a:bodyPr vert="horz" lIns="81045" tIns="40523" rIns="81045" bIns="40523" rtlCol="0" anchor="ctr"/>
          <a:lstStyle>
            <a:lvl1pPr algn="r">
              <a:defRPr sz="1100">
                <a:solidFill>
                  <a:schemeClr val="tx1">
                    <a:tint val="75000"/>
                  </a:schemeClr>
                </a:solidFill>
              </a:defRPr>
            </a:lvl1pPr>
          </a:lstStyle>
          <a:p>
            <a:fld id="{5F2C8A11-36D5-4D96-96F4-C7F19C97D8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66">
        <p:cover/>
      </p:transition>
    </mc:Choice>
    <mc:Fallback xmlns="">
      <p:transition spd="slow" advTm="2066">
        <p:cover/>
      </p:transition>
    </mc:Fallback>
  </mc:AlternateContent>
  <p:txStyles>
    <p:titleStyle>
      <a:lvl1pPr algn="ctr" defTabSz="810451" rtl="0" eaLnBrk="1" latinLnBrk="0" hangingPunct="1">
        <a:spcBef>
          <a:spcPct val="0"/>
        </a:spcBef>
        <a:buNone/>
        <a:defRPr sz="4000" kern="1200">
          <a:solidFill>
            <a:schemeClr val="tx1"/>
          </a:solidFill>
          <a:latin typeface="+mj-lt"/>
          <a:ea typeface="+mj-ea"/>
          <a:cs typeface="+mj-cs"/>
        </a:defRPr>
      </a:lvl1pPr>
    </p:titleStyle>
    <p:bodyStyle>
      <a:lvl1pPr marL="303920" indent="-303920" algn="l" defTabSz="810451"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658491" indent="-253267" algn="l" defTabSz="810451"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3064" indent="-202613" algn="l" defTabSz="810451"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418289" indent="-202613" algn="l" defTabSz="810451"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23515" indent="-202613" algn="l" defTabSz="81045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28740" indent="-202613" algn="l" defTabSz="81045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33966" indent="-202613" algn="l" defTabSz="81045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39191" indent="-202613" algn="l" defTabSz="81045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44417" indent="-202613" algn="l" defTabSz="81045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0451" rtl="0" eaLnBrk="1" latinLnBrk="0" hangingPunct="1">
        <a:defRPr sz="1600" kern="1200">
          <a:solidFill>
            <a:schemeClr val="tx1"/>
          </a:solidFill>
          <a:latin typeface="+mn-lt"/>
          <a:ea typeface="+mn-ea"/>
          <a:cs typeface="+mn-cs"/>
        </a:defRPr>
      </a:lvl1pPr>
      <a:lvl2pPr marL="405225" algn="l" defTabSz="810451" rtl="0" eaLnBrk="1" latinLnBrk="0" hangingPunct="1">
        <a:defRPr sz="1600" kern="1200">
          <a:solidFill>
            <a:schemeClr val="tx1"/>
          </a:solidFill>
          <a:latin typeface="+mn-lt"/>
          <a:ea typeface="+mn-ea"/>
          <a:cs typeface="+mn-cs"/>
        </a:defRPr>
      </a:lvl2pPr>
      <a:lvl3pPr marL="810451" algn="l" defTabSz="810451" rtl="0" eaLnBrk="1" latinLnBrk="0" hangingPunct="1">
        <a:defRPr sz="1600" kern="1200">
          <a:solidFill>
            <a:schemeClr val="tx1"/>
          </a:solidFill>
          <a:latin typeface="+mn-lt"/>
          <a:ea typeface="+mn-ea"/>
          <a:cs typeface="+mn-cs"/>
        </a:defRPr>
      </a:lvl3pPr>
      <a:lvl4pPr marL="1215676" algn="l" defTabSz="810451" rtl="0" eaLnBrk="1" latinLnBrk="0" hangingPunct="1">
        <a:defRPr sz="1600" kern="1200">
          <a:solidFill>
            <a:schemeClr val="tx1"/>
          </a:solidFill>
          <a:latin typeface="+mn-lt"/>
          <a:ea typeface="+mn-ea"/>
          <a:cs typeface="+mn-cs"/>
        </a:defRPr>
      </a:lvl4pPr>
      <a:lvl5pPr marL="1620902" algn="l" defTabSz="810451" rtl="0" eaLnBrk="1" latinLnBrk="0" hangingPunct="1">
        <a:defRPr sz="1600" kern="1200">
          <a:solidFill>
            <a:schemeClr val="tx1"/>
          </a:solidFill>
          <a:latin typeface="+mn-lt"/>
          <a:ea typeface="+mn-ea"/>
          <a:cs typeface="+mn-cs"/>
        </a:defRPr>
      </a:lvl5pPr>
      <a:lvl6pPr marL="2026127" algn="l" defTabSz="810451" rtl="0" eaLnBrk="1" latinLnBrk="0" hangingPunct="1">
        <a:defRPr sz="1600" kern="1200">
          <a:solidFill>
            <a:schemeClr val="tx1"/>
          </a:solidFill>
          <a:latin typeface="+mn-lt"/>
          <a:ea typeface="+mn-ea"/>
          <a:cs typeface="+mn-cs"/>
        </a:defRPr>
      </a:lvl6pPr>
      <a:lvl7pPr marL="2431353" algn="l" defTabSz="810451" rtl="0" eaLnBrk="1" latinLnBrk="0" hangingPunct="1">
        <a:defRPr sz="1600" kern="1200">
          <a:solidFill>
            <a:schemeClr val="tx1"/>
          </a:solidFill>
          <a:latin typeface="+mn-lt"/>
          <a:ea typeface="+mn-ea"/>
          <a:cs typeface="+mn-cs"/>
        </a:defRPr>
      </a:lvl7pPr>
      <a:lvl8pPr marL="2836578" algn="l" defTabSz="810451" rtl="0" eaLnBrk="1" latinLnBrk="0" hangingPunct="1">
        <a:defRPr sz="1600" kern="1200">
          <a:solidFill>
            <a:schemeClr val="tx1"/>
          </a:solidFill>
          <a:latin typeface="+mn-lt"/>
          <a:ea typeface="+mn-ea"/>
          <a:cs typeface="+mn-cs"/>
        </a:defRPr>
      </a:lvl8pPr>
      <a:lvl9pPr marL="3241804" algn="l" defTabSz="81045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0.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jpe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6.png"/><Relationship Id="rId10" Type="http://schemas.microsoft.com/office/2007/relationships/hdphoto" Target="../media/hdphoto13.wdp"/><Relationship Id="rId4" Type="http://schemas.openxmlformats.org/officeDocument/2006/relationships/image" Target="../media/image3.jp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5.png"/><Relationship Id="rId18" Type="http://schemas.microsoft.com/office/2007/relationships/hdphoto" Target="../media/hdphoto18.wdp"/><Relationship Id="rId3" Type="http://schemas.openxmlformats.org/officeDocument/2006/relationships/image" Target="../media/image4.jpeg"/><Relationship Id="rId7" Type="http://schemas.openxmlformats.org/officeDocument/2006/relationships/image" Target="../media/image40.jpeg"/><Relationship Id="rId12" Type="http://schemas.microsoft.com/office/2007/relationships/hdphoto" Target="../media/hdphoto15.wdp"/><Relationship Id="rId17" Type="http://schemas.openxmlformats.org/officeDocument/2006/relationships/image" Target="../media/image47.png"/><Relationship Id="rId2" Type="http://schemas.openxmlformats.org/officeDocument/2006/relationships/notesSlide" Target="../notesSlides/notesSlide6.xml"/><Relationship Id="rId16" Type="http://schemas.microsoft.com/office/2007/relationships/hdphoto" Target="../media/hdphoto17.wdp"/><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3.jpeg"/><Relationship Id="rId4" Type="http://schemas.openxmlformats.org/officeDocument/2006/relationships/image" Target="../media/image3.jpg"/><Relationship Id="rId9" Type="http://schemas.openxmlformats.org/officeDocument/2006/relationships/image" Target="../media/image42.jpeg"/><Relationship Id="rId1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49.png"/><Relationship Id="rId12" Type="http://schemas.microsoft.com/office/2007/relationships/hdphoto" Target="../media/hdphoto22.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51.png"/><Relationship Id="rId5" Type="http://schemas.openxmlformats.org/officeDocument/2006/relationships/image" Target="../media/image4.jpeg"/><Relationship Id="rId10" Type="http://schemas.microsoft.com/office/2007/relationships/hdphoto" Target="../media/hdphoto21.wdp"/><Relationship Id="rId4" Type="http://schemas.microsoft.com/office/2007/relationships/hdphoto" Target="../media/hdphoto19.wdp"/><Relationship Id="rId9" Type="http://schemas.openxmlformats.org/officeDocument/2006/relationships/image" Target="../media/image50.png"/><Relationship Id="rId14" Type="http://schemas.microsoft.com/office/2007/relationships/hdphoto" Target="../media/hdphoto23.wdp"/></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3.jpg"/><Relationship Id="rId10" Type="http://schemas.openxmlformats.org/officeDocument/2006/relationships/image" Target="../media/image58.jpeg"/><Relationship Id="rId4" Type="http://schemas.openxmlformats.org/officeDocument/2006/relationships/image" Target="../media/image4.jpe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png"/><Relationship Id="rId7"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jpeg"/><Relationship Id="rId10" Type="http://schemas.microsoft.com/office/2007/relationships/hdphoto" Target="../media/hdphoto25.wdp"/><Relationship Id="rId4" Type="http://schemas.microsoft.com/office/2007/relationships/hdphoto" Target="../media/hdphoto24.wdp"/><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jpeg"/><Relationship Id="rId7" Type="http://schemas.openxmlformats.org/officeDocument/2006/relationships/image" Target="../media/image71.jpeg"/><Relationship Id="rId12" Type="http://schemas.microsoft.com/office/2007/relationships/hdphoto" Target="../media/hdphoto26.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3.jp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4.jpe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7.wdp"/><Relationship Id="rId5" Type="http://schemas.openxmlformats.org/officeDocument/2006/relationships/image" Target="../media/image78.pn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jpeg"/><Relationship Id="rId4" Type="http://schemas.microsoft.com/office/2007/relationships/hdphoto" Target="../media/hdphoto29.wdp"/></Relationships>
</file>

<file path=ppt/slides/_rels/slide27.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4.jpe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31.wdp"/><Relationship Id="rId5" Type="http://schemas.openxmlformats.org/officeDocument/2006/relationships/image" Target="../media/image82.pn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3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jpg"/><Relationship Id="rId9" Type="http://schemas.openxmlformats.org/officeDocument/2006/relationships/image" Target="../media/image9.jpe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4.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4.jpe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4.jpe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9.jp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1.jp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2.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3.jp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05.jpg"/><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6.jp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8.jp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09.jp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0.jpg"/><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1.jpg"/><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jpg"/><Relationship Id="rId4" Type="http://schemas.openxmlformats.org/officeDocument/2006/relationships/image" Target="../media/image4.jpeg"/><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13.jp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16.jpg"/><Relationship Id="rId4" Type="http://schemas.openxmlformats.org/officeDocument/2006/relationships/image" Target="../media/image3.jp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3.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3.jp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25.jpe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jpg"/><Relationship Id="rId4" Type="http://schemas.openxmlformats.org/officeDocument/2006/relationships/image" Target="../media/image4.jpeg"/><Relationship Id="rId9" Type="http://schemas.openxmlformats.org/officeDocument/2006/relationships/image" Target="../media/image22.jpeg"/></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3.jp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3.jp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3.jp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g"/><Relationship Id="rId7"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jpeg"/><Relationship Id="rId11" Type="http://schemas.microsoft.com/office/2007/relationships/hdphoto" Target="../media/hdphoto7.wdp"/><Relationship Id="rId5" Type="http://schemas.openxmlformats.org/officeDocument/2006/relationships/image" Target="../media/image24.jpeg"/><Relationship Id="rId10" Type="http://schemas.openxmlformats.org/officeDocument/2006/relationships/image" Target="../media/image28.png"/><Relationship Id="rId4" Type="http://schemas.openxmlformats.org/officeDocument/2006/relationships/image" Target="../media/image23.jpeg"/><Relationship Id="rId9" Type="http://schemas.microsoft.com/office/2007/relationships/hdphoto" Target="../media/hdphoto6.wdp"/></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3.jp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3.jp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3.jp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3.jp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3.jp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3.jp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3.jpg"/></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3.jp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jpeg"/><Relationship Id="rId4" Type="http://schemas.microsoft.com/office/2007/relationships/hdphoto" Target="../media/hdphoto8.wdp"/></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3.jp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43.jpeg"/><Relationship Id="rId4" Type="http://schemas.openxmlformats.org/officeDocument/2006/relationships/image" Target="../media/image3.jp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44.jpeg"/><Relationship Id="rId4" Type="http://schemas.openxmlformats.org/officeDocument/2006/relationships/image" Target="../media/image3.jp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3.jp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3.jp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3.jp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3.jp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3.jpg"/></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3.jpg"/></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3.jpg"/></Relationships>
</file>

<file path=ppt/slides/_rels/slide9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4.png"/><Relationship Id="rId7" Type="http://schemas.openxmlformats.org/officeDocument/2006/relationships/image" Target="../media/image156.gif"/><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3.jpg"/><Relationship Id="rId4" Type="http://schemas.openxmlformats.org/officeDocument/2006/relationships/image" Target="../media/image4.jpeg"/></Relationships>
</file>

<file path=ppt/slides/_rels/slide92.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8.tiff"/><Relationship Id="rId7" Type="http://schemas.openxmlformats.org/officeDocument/2006/relationships/image" Target="../media/image160.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3.jpg"/><Relationship Id="rId4" Type="http://schemas.openxmlformats.org/officeDocument/2006/relationships/image" Target="../media/image4.jpeg"/></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image" Target="../media/image3.jp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3.jpg"/></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3.jp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drawing&#10;&#10;Description automatically generated">
            <a:extLst>
              <a:ext uri="{FF2B5EF4-FFF2-40B4-BE49-F238E27FC236}">
                <a16:creationId xmlns:a16="http://schemas.microsoft.com/office/drawing/2014/main" id="{7680B511-C426-4C28-9353-9342DE9401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7" b="21317"/>
          <a:stretch/>
        </p:blipFill>
        <p:spPr>
          <a:xfrm>
            <a:off x="12164" y="1186229"/>
            <a:ext cx="2373337" cy="2966671"/>
          </a:xfrm>
          <a:prstGeom prst="rect">
            <a:avLst/>
          </a:prstGeom>
        </p:spPr>
      </p:pic>
      <p:sp>
        <p:nvSpPr>
          <p:cNvPr id="4" name="Rectangle 3">
            <a:extLst>
              <a:ext uri="{FF2B5EF4-FFF2-40B4-BE49-F238E27FC236}">
                <a16:creationId xmlns:a16="http://schemas.microsoft.com/office/drawing/2014/main" id="{B66F752C-80AD-4F5A-BB45-EF45CFBCBA9E}"/>
              </a:ext>
            </a:extLst>
          </p:cNvPr>
          <p:cNvSpPr/>
          <p:nvPr/>
        </p:nvSpPr>
        <p:spPr>
          <a:xfrm rot="16200000">
            <a:off x="4495800" y="-3314701"/>
            <a:ext cx="15240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6" name="Rectangle 5">
            <a:extLst>
              <a:ext uri="{FF2B5EF4-FFF2-40B4-BE49-F238E27FC236}">
                <a16:creationId xmlns:a16="http://schemas.microsoft.com/office/drawing/2014/main" id="{3B6770E0-E2A3-4DE2-892B-59FC4FA6ED43}"/>
              </a:ext>
            </a:extLst>
          </p:cNvPr>
          <p:cNvSpPr/>
          <p:nvPr/>
        </p:nvSpPr>
        <p:spPr>
          <a:xfrm rot="16200000">
            <a:off x="4114800" y="-4114800"/>
            <a:ext cx="914400"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8E6784-4A3F-4BC6-AE44-FE3B59B19B57}"/>
              </a:ext>
            </a:extLst>
          </p:cNvPr>
          <p:cNvSpPr/>
          <p:nvPr/>
        </p:nvSpPr>
        <p:spPr>
          <a:xfrm rot="16200000">
            <a:off x="4495800" y="-3543300"/>
            <a:ext cx="152399"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5" name="Picture 4">
            <a:extLst>
              <a:ext uri="{FF2B5EF4-FFF2-40B4-BE49-F238E27FC236}">
                <a16:creationId xmlns:a16="http://schemas.microsoft.com/office/drawing/2014/main" id="{B5BB2250-5868-4D45-B1FD-1491871A1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270" y="142875"/>
            <a:ext cx="6700716" cy="5429250"/>
          </a:xfrm>
          <a:prstGeom prst="rect">
            <a:avLst/>
          </a:prstGeom>
        </p:spPr>
      </p:pic>
      <p:sp>
        <p:nvSpPr>
          <p:cNvPr id="3" name="Rectangle 2">
            <a:extLst>
              <a:ext uri="{FF2B5EF4-FFF2-40B4-BE49-F238E27FC236}">
                <a16:creationId xmlns:a16="http://schemas.microsoft.com/office/drawing/2014/main" id="{FF4BFF29-69DD-B306-2140-D23BF05E8CFA}"/>
              </a:ext>
            </a:extLst>
          </p:cNvPr>
          <p:cNvSpPr/>
          <p:nvPr/>
        </p:nvSpPr>
        <p:spPr>
          <a:xfrm>
            <a:off x="-11137" y="4838701"/>
            <a:ext cx="2373337" cy="228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6319B80-5029-B39D-F108-DBF34FF7E1A9}"/>
              </a:ext>
            </a:extLst>
          </p:cNvPr>
          <p:cNvSpPr txBox="1"/>
          <p:nvPr/>
        </p:nvSpPr>
        <p:spPr>
          <a:xfrm>
            <a:off x="183649" y="4770057"/>
            <a:ext cx="2191621" cy="338554"/>
          </a:xfrm>
          <a:prstGeom prst="rect">
            <a:avLst/>
          </a:prstGeom>
          <a:noFill/>
        </p:spPr>
        <p:txBody>
          <a:bodyPr wrap="square" rtlCol="0">
            <a:spAutoFit/>
          </a:bodyPr>
          <a:lstStyle/>
          <a:p>
            <a:r>
              <a:rPr lang="en-US" dirty="0">
                <a:solidFill>
                  <a:schemeClr val="bg1"/>
                </a:solidFill>
              </a:rPr>
              <a:t>www.amg-metal.com</a:t>
            </a:r>
            <a:endParaRPr lang="en-GB" dirty="0">
              <a:solidFill>
                <a:schemeClr val="bg1"/>
              </a:solidFill>
            </a:endParaRPr>
          </a:p>
        </p:txBody>
      </p:sp>
    </p:spTree>
    <p:extLst>
      <p:ext uri="{BB962C8B-B14F-4D97-AF65-F5344CB8AC3E}">
        <p14:creationId xmlns:p14="http://schemas.microsoft.com/office/powerpoint/2010/main" val="3144793901"/>
      </p:ext>
    </p:extLst>
  </p:cSld>
  <p:clrMapOvr>
    <a:masterClrMapping/>
  </p:clrMapOvr>
  <mc:AlternateContent xmlns:mc="http://schemas.openxmlformats.org/markup-compatibility/2006" xmlns:p14="http://schemas.microsoft.com/office/powerpoint/2010/main">
    <mc:Choice Requires="p14">
      <p:transition spd="slow" p14:dur="2000" advTm="10000">
        <p:cover/>
      </p:transition>
    </mc:Choice>
    <mc:Fallback xmlns="">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20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30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3AE25AB4-43E5-1F62-876F-3DC9993B77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409C3393-8F89-2328-3609-DC24AFD0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8F5F69D7-BF7F-CA9C-758F-FD0C831812C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F547E16-D9EF-82C0-9643-7D9D36B799D3}"/>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arge warehouse with several tables&#10;&#10;Description automatically generated">
            <a:extLst>
              <a:ext uri="{FF2B5EF4-FFF2-40B4-BE49-F238E27FC236}">
                <a16:creationId xmlns:a16="http://schemas.microsoft.com/office/drawing/2014/main" id="{CD15D754-6BD9-568B-7642-3B56388BAA64}"/>
              </a:ext>
            </a:extLst>
          </p:cNvPr>
          <p:cNvPicPr>
            <a:picLocks noChangeAspect="1"/>
          </p:cNvPicPr>
          <p:nvPr/>
        </p:nvPicPr>
        <p:blipFill>
          <a:blip r:embed="rId5" cstate="print">
            <a:alphaModFix amt="24000"/>
            <a:extLst>
              <a:ext uri="{28A0092B-C50C-407E-A947-70E740481C1C}">
                <a14:useLocalDpi xmlns:a14="http://schemas.microsoft.com/office/drawing/2010/main" val="0"/>
              </a:ext>
            </a:extLst>
          </a:blip>
          <a:stretch>
            <a:fillRect/>
          </a:stretch>
        </p:blipFill>
        <p:spPr>
          <a:xfrm>
            <a:off x="91945" y="639828"/>
            <a:ext cx="6667184" cy="5000388"/>
          </a:xfrm>
          <a:prstGeom prst="rect">
            <a:avLst/>
          </a:prstGeom>
        </p:spPr>
      </p:pic>
      <p:pic>
        <p:nvPicPr>
          <p:cNvPr id="11" name="Picture 10" descr="A large warehouse with several tables&#10;&#10;Description automatically generated">
            <a:extLst>
              <a:ext uri="{FF2B5EF4-FFF2-40B4-BE49-F238E27FC236}">
                <a16:creationId xmlns:a16="http://schemas.microsoft.com/office/drawing/2014/main" id="{A52B1B76-774D-6C77-08C0-EDB24DC772C4}"/>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
                    </a14:imgEffect>
                    <a14:imgEffect>
                      <a14:colorTemperature colorTemp="6519"/>
                    </a14:imgEffect>
                    <a14:imgEffect>
                      <a14:saturation sat="117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456570" y="967614"/>
            <a:ext cx="5943600" cy="4457700"/>
          </a:xfrm>
          <a:prstGeom prst="roundRect">
            <a:avLst>
              <a:gd name="adj" fmla="val 8594"/>
            </a:avLst>
          </a:prstGeom>
          <a:solidFill>
            <a:srgbClr val="FFFFFF">
              <a:shade val="85000"/>
            </a:srgbClr>
          </a:solidFill>
          <a:ln w="19050">
            <a:solidFill>
              <a:schemeClr val="bg2"/>
            </a:solid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F235AC90-33DE-E2C7-D4AE-7D438BC4B9FA}"/>
              </a:ext>
            </a:extLst>
          </p:cNvPr>
          <p:cNvSpPr txBox="1"/>
          <p:nvPr/>
        </p:nvSpPr>
        <p:spPr>
          <a:xfrm>
            <a:off x="568352" y="640773"/>
            <a:ext cx="5714370" cy="276999"/>
          </a:xfrm>
          <a:prstGeom prst="rect">
            <a:avLst/>
          </a:prstGeom>
          <a:noFill/>
        </p:spPr>
        <p:txBody>
          <a:bodyPr wrap="square" rtlCol="0">
            <a:spAutoFit/>
          </a:bodyPr>
          <a:lstStyle/>
          <a:p>
            <a:pPr algn="ctr"/>
            <a:r>
              <a:rPr lang="en-US" sz="1200" dirty="0">
                <a:solidFill>
                  <a:schemeClr val="bg1"/>
                </a:solidFill>
                <a:highlight>
                  <a:srgbClr val="800000"/>
                </a:highlight>
                <a:latin typeface="Candara" panose="020E0502030303020204" pitchFamily="34" charset="0"/>
              </a:rPr>
              <a:t>UNITIZED CURTAIN WALL ASSEMBLY AREA</a:t>
            </a:r>
            <a:endParaRPr lang="en-GB" sz="1200" dirty="0">
              <a:solidFill>
                <a:schemeClr val="bg1"/>
              </a:solidFill>
              <a:highlight>
                <a:srgbClr val="800000"/>
              </a:highlight>
              <a:latin typeface="Candara" panose="020E0502030303020204" pitchFamily="34" charset="0"/>
            </a:endParaRPr>
          </a:p>
        </p:txBody>
      </p:sp>
      <p:sp>
        <p:nvSpPr>
          <p:cNvPr id="15" name="Rectangle 14">
            <a:extLst>
              <a:ext uri="{FF2B5EF4-FFF2-40B4-BE49-F238E27FC236}">
                <a16:creationId xmlns:a16="http://schemas.microsoft.com/office/drawing/2014/main" id="{29866815-6C54-B1EB-C94B-2E5EAB56DE90}"/>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Tree>
    <p:extLst>
      <p:ext uri="{BB962C8B-B14F-4D97-AF65-F5344CB8AC3E}">
        <p14:creationId xmlns:p14="http://schemas.microsoft.com/office/powerpoint/2010/main" val="319015336"/>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9" name="Rectangle 8">
            <a:extLst>
              <a:ext uri="{FF2B5EF4-FFF2-40B4-BE49-F238E27FC236}">
                <a16:creationId xmlns:a16="http://schemas.microsoft.com/office/drawing/2014/main" id="{F656EA3E-FF82-34C7-6744-55CFC35563A5}"/>
              </a:ext>
            </a:extLst>
          </p:cNvPr>
          <p:cNvSpPr/>
          <p:nvPr/>
        </p:nvSpPr>
        <p:spPr>
          <a:xfrm>
            <a:off x="806056" y="-66814"/>
            <a:ext cx="2342590" cy="574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spc="50" dirty="0">
                <a:ln w="0"/>
                <a:solidFill>
                  <a:schemeClr val="bg2"/>
                </a:solidFill>
                <a:effectLst>
                  <a:innerShdw blurRad="63500" dist="50800" dir="13500000">
                    <a:srgbClr val="000000">
                      <a:alpha val="50000"/>
                    </a:srgbClr>
                  </a:innerShdw>
                </a:effectLst>
              </a:rPr>
              <a:t>Facilities</a:t>
            </a:r>
          </a:p>
        </p:txBody>
      </p:sp>
      <p:pic>
        <p:nvPicPr>
          <p:cNvPr id="4" name="Picture 3" descr="A picture containing drawing&#10;&#10;Description automatically generated">
            <a:extLst>
              <a:ext uri="{FF2B5EF4-FFF2-40B4-BE49-F238E27FC236}">
                <a16:creationId xmlns:a16="http://schemas.microsoft.com/office/drawing/2014/main" id="{2F26CC22-6FF7-241C-DA78-B862945103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74B30C5E-EEFB-5055-69B5-F4EB3215F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948B3368-B295-18C2-ECE3-1533839E955D}"/>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2918C58-3174-2704-E2B6-A7F696BF3582}"/>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everal pictures of a factory&#10;&#10;Description automatically generated">
            <a:extLst>
              <a:ext uri="{FF2B5EF4-FFF2-40B4-BE49-F238E27FC236}">
                <a16:creationId xmlns:a16="http://schemas.microsoft.com/office/drawing/2014/main" id="{329D38D5-12CE-031C-3CB8-22B14C22B5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76300"/>
            <a:ext cx="6856740"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53615141"/>
      </p:ext>
    </p:extLst>
  </p:cSld>
  <p:clrMapOvr>
    <a:masterClrMapping/>
  </p:clrMapOvr>
  <mc:AlternateContent xmlns:mc="http://schemas.openxmlformats.org/markup-compatibility/2006" xmlns:p14="http://schemas.microsoft.com/office/powerpoint/2010/main">
    <mc:Choice Requires="p14">
      <p:transition spd="slow" p14:dur="2000" advTm="4000">
        <p:cover/>
      </p:transition>
    </mc:Choice>
    <mc:Fallback xmlns="">
      <p:transition spd="slow" advTm="4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3AE25AB4-43E5-1F62-876F-3DC9993B77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409C3393-8F89-2328-3609-DC24AFD0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8F5F69D7-BF7F-CA9C-758F-FD0C831812C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F547E16-D9EF-82C0-9643-7D9D36B799D3}"/>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large warehouse with several metal structures&#10;&#10;Description automatically generated with medium confidence">
            <a:extLst>
              <a:ext uri="{FF2B5EF4-FFF2-40B4-BE49-F238E27FC236}">
                <a16:creationId xmlns:a16="http://schemas.microsoft.com/office/drawing/2014/main" id="{7DEE2FC3-AA56-1EEC-4B4B-784D62605F87}"/>
              </a:ext>
            </a:extLst>
          </p:cNvPr>
          <p:cNvPicPr>
            <a:picLocks noChangeAspect="1"/>
          </p:cNvPicPr>
          <p:nvPr/>
        </p:nvPicPr>
        <p:blipFill>
          <a:blip r:embed="rId5" cstate="print">
            <a:alphaModFix amt="53000"/>
            <a:extLst>
              <a:ext uri="{BEBA8EAE-BF5A-486C-A8C5-ECC9F3942E4B}">
                <a14:imgProps xmlns:a14="http://schemas.microsoft.com/office/drawing/2010/main">
                  <a14:imgLayer r:embed="rId6">
                    <a14:imgEffect>
                      <a14:colorTemperature colorTemp="4243"/>
                    </a14:imgEffect>
                    <a14:imgEffect>
                      <a14:saturation sat="107000"/>
                    </a14:imgEffect>
                    <a14:imgEffect>
                      <a14:brightnessContrast bright="54000"/>
                    </a14:imgEffect>
                  </a14:imgLayer>
                </a14:imgProps>
              </a:ext>
              <a:ext uri="{28A0092B-C50C-407E-A947-70E740481C1C}">
                <a14:useLocalDpi xmlns:a14="http://schemas.microsoft.com/office/drawing/2010/main" val="0"/>
              </a:ext>
            </a:extLst>
          </a:blip>
          <a:stretch>
            <a:fillRect/>
          </a:stretch>
        </p:blipFill>
        <p:spPr>
          <a:xfrm>
            <a:off x="45342" y="575828"/>
            <a:ext cx="6774243" cy="5124373"/>
          </a:xfrm>
          <a:prstGeom prst="rect">
            <a:avLst/>
          </a:prstGeom>
        </p:spPr>
      </p:pic>
      <p:pic>
        <p:nvPicPr>
          <p:cNvPr id="12" name="Picture 11" descr="A large warehouse with several metal structures&#10;&#10;Description automatically generated with medium confidence">
            <a:extLst>
              <a:ext uri="{FF2B5EF4-FFF2-40B4-BE49-F238E27FC236}">
                <a16:creationId xmlns:a16="http://schemas.microsoft.com/office/drawing/2014/main" id="{480D2165-250E-3A37-D9AE-7162B6110829}"/>
              </a:ext>
            </a:extLst>
          </p:cNvPr>
          <p:cNvPicPr>
            <a:picLocks noChangeAspect="1"/>
          </p:cNvPicPr>
          <p:nvPr/>
        </p:nvPicPr>
        <p:blipFill>
          <a:blip r:embed="rId7" cstate="print">
            <a:alphaModFix amt="66000"/>
            <a:extLst>
              <a:ext uri="{BEBA8EAE-BF5A-486C-A8C5-ECC9F3942E4B}">
                <a14:imgProps xmlns:a14="http://schemas.microsoft.com/office/drawing/2010/main">
                  <a14:imgLayer r:embed="rId8">
                    <a14:imgEffect>
                      <a14:sharpenSoften amount="10000"/>
                    </a14:imgEffect>
                    <a14:imgEffect>
                      <a14:colorTemperature colorTemp="3933"/>
                    </a14:imgEffect>
                    <a14:imgEffect>
                      <a14:saturation sat="128000"/>
                    </a14:imgEffect>
                    <a14:imgEffect>
                      <a14:brightnessContrast bright="23000" contrast="10000"/>
                    </a14:imgEffect>
                  </a14:imgLayer>
                </a14:imgProps>
              </a:ext>
              <a:ext uri="{28A0092B-C50C-407E-A947-70E740481C1C}">
                <a14:useLocalDpi xmlns:a14="http://schemas.microsoft.com/office/drawing/2010/main" val="0"/>
              </a:ext>
            </a:extLst>
          </a:blip>
          <a:stretch>
            <a:fillRect/>
          </a:stretch>
        </p:blipFill>
        <p:spPr>
          <a:xfrm>
            <a:off x="308275" y="982098"/>
            <a:ext cx="6191396" cy="4686616"/>
          </a:xfrm>
          <a:prstGeom prst="rect">
            <a:avLst/>
          </a:prstGeom>
          <a:ln>
            <a:noFill/>
          </a:ln>
          <a:effectLst>
            <a:outerShdw blurRad="292100" dist="139700" dir="2700000" algn="tl" rotWithShape="0">
              <a:srgbClr val="333333">
                <a:alpha val="65000"/>
              </a:srgbClr>
            </a:outerShdw>
          </a:effectLst>
        </p:spPr>
      </p:pic>
      <p:pic>
        <p:nvPicPr>
          <p:cNvPr id="13" name="Picture 12" descr="A large warehouse with several metal structures&#10;&#10;Description automatically generated with medium confidence">
            <a:extLst>
              <a:ext uri="{FF2B5EF4-FFF2-40B4-BE49-F238E27FC236}">
                <a16:creationId xmlns:a16="http://schemas.microsoft.com/office/drawing/2014/main" id="{2FAE5683-493B-6C96-81E3-35D1A87ADA06}"/>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10000"/>
                    </a14:imgEffect>
                    <a14:imgEffect>
                      <a14:colorTemperature colorTemp="5631"/>
                    </a14:imgEffect>
                    <a14:imgEffect>
                      <a14:saturation sat="83000"/>
                    </a14:imgEffect>
                    <a14:imgEffect>
                      <a14:brightnessContrast bright="23000" contrast="10000"/>
                    </a14:imgEffect>
                  </a14:imgLayer>
                </a14:imgProps>
              </a:ext>
              <a:ext uri="{28A0092B-C50C-407E-A947-70E740481C1C}">
                <a14:useLocalDpi xmlns:a14="http://schemas.microsoft.com/office/drawing/2010/main" val="0"/>
              </a:ext>
            </a:extLst>
          </a:blip>
          <a:stretch>
            <a:fillRect/>
          </a:stretch>
        </p:blipFill>
        <p:spPr>
          <a:xfrm>
            <a:off x="533400" y="1172913"/>
            <a:ext cx="5711525" cy="4323375"/>
          </a:xfrm>
          <a:prstGeom prst="roundRect">
            <a:avLst>
              <a:gd name="adj" fmla="val 8594"/>
            </a:avLst>
          </a:prstGeom>
          <a:solidFill>
            <a:srgbClr val="FFFFFF">
              <a:shade val="85000"/>
            </a:srgbClr>
          </a:solidFill>
          <a:ln w="19050">
            <a:solidFill>
              <a:schemeClr val="bg2"/>
            </a:solid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9AC05D52-AF3D-BF0A-6441-4DACD3321A7D}"/>
              </a:ext>
            </a:extLst>
          </p:cNvPr>
          <p:cNvSpPr txBox="1"/>
          <p:nvPr/>
        </p:nvSpPr>
        <p:spPr>
          <a:xfrm>
            <a:off x="457200" y="599209"/>
            <a:ext cx="5787725" cy="276999"/>
          </a:xfrm>
          <a:prstGeom prst="rect">
            <a:avLst/>
          </a:prstGeom>
          <a:noFill/>
        </p:spPr>
        <p:txBody>
          <a:bodyPr wrap="square" rtlCol="0">
            <a:spAutoFit/>
          </a:bodyPr>
          <a:lstStyle/>
          <a:p>
            <a:pPr algn="ctr"/>
            <a:r>
              <a:rPr lang="en-US" sz="1200" dirty="0">
                <a:solidFill>
                  <a:schemeClr val="bg1"/>
                </a:solidFill>
                <a:highlight>
                  <a:srgbClr val="800000"/>
                </a:highlight>
                <a:latin typeface="Candara" panose="020E0502030303020204" pitchFamily="34" charset="0"/>
              </a:rPr>
              <a:t>CW, DOOR &amp; WINDOW ASSEMBLY &amp; FINISHING AREA</a:t>
            </a:r>
            <a:endParaRPr lang="en-GB" sz="1200" dirty="0">
              <a:solidFill>
                <a:schemeClr val="bg1"/>
              </a:solidFill>
              <a:highlight>
                <a:srgbClr val="800000"/>
              </a:highlight>
              <a:latin typeface="Candara" panose="020E0502030303020204" pitchFamily="34" charset="0"/>
            </a:endParaRPr>
          </a:p>
        </p:txBody>
      </p:sp>
      <p:sp>
        <p:nvSpPr>
          <p:cNvPr id="15" name="Rectangle 14">
            <a:extLst>
              <a:ext uri="{FF2B5EF4-FFF2-40B4-BE49-F238E27FC236}">
                <a16:creationId xmlns:a16="http://schemas.microsoft.com/office/drawing/2014/main" id="{648F3F16-C8F0-615D-812A-EE0AF1E0BB0E}"/>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Tree>
    <p:extLst>
      <p:ext uri="{BB962C8B-B14F-4D97-AF65-F5344CB8AC3E}">
        <p14:creationId xmlns:p14="http://schemas.microsoft.com/office/powerpoint/2010/main" val="2862569183"/>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75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3AE25AB4-43E5-1F62-876F-3DC9993B77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409C3393-8F89-2328-3609-DC24AFD0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8F5F69D7-BF7F-CA9C-758F-FD0C831812C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F547E16-D9EF-82C0-9643-7D9D36B799D3}"/>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large warehouse with several metal structures&#10;&#10;Description automatically generated with medium confidence">
            <a:extLst>
              <a:ext uri="{FF2B5EF4-FFF2-40B4-BE49-F238E27FC236}">
                <a16:creationId xmlns:a16="http://schemas.microsoft.com/office/drawing/2014/main" id="{7DEE2FC3-AA56-1EEC-4B4B-784D62605F87}"/>
              </a:ext>
            </a:extLst>
          </p:cNvPr>
          <p:cNvPicPr>
            <a:picLocks noChangeAspect="1"/>
          </p:cNvPicPr>
          <p:nvPr/>
        </p:nvPicPr>
        <p:blipFill>
          <a:blip r:embed="rId5" cstate="print">
            <a:alphaModFix amt="25000"/>
            <a:extLst>
              <a:ext uri="{BEBA8EAE-BF5A-486C-A8C5-ECC9F3942E4B}">
                <a14:imgProps xmlns:a14="http://schemas.microsoft.com/office/drawing/2010/main">
                  <a14:imgLayer r:embed="rId6">
                    <a14:imgEffect>
                      <a14:colorTemperature colorTemp="4243"/>
                    </a14:imgEffect>
                    <a14:imgEffect>
                      <a14:saturation sat="10700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a:off x="30228" y="608655"/>
            <a:ext cx="6774243" cy="5068245"/>
          </a:xfrm>
          <a:prstGeom prst="rect">
            <a:avLst/>
          </a:prstGeom>
        </p:spPr>
      </p:pic>
      <p:sp>
        <p:nvSpPr>
          <p:cNvPr id="14" name="TextBox 13">
            <a:extLst>
              <a:ext uri="{FF2B5EF4-FFF2-40B4-BE49-F238E27FC236}">
                <a16:creationId xmlns:a16="http://schemas.microsoft.com/office/drawing/2014/main" id="{9AC05D52-AF3D-BF0A-6441-4DACD3321A7D}"/>
              </a:ext>
            </a:extLst>
          </p:cNvPr>
          <p:cNvSpPr txBox="1"/>
          <p:nvPr/>
        </p:nvSpPr>
        <p:spPr>
          <a:xfrm>
            <a:off x="457200" y="647700"/>
            <a:ext cx="5787725" cy="276999"/>
          </a:xfrm>
          <a:prstGeom prst="rect">
            <a:avLst/>
          </a:prstGeom>
          <a:noFill/>
        </p:spPr>
        <p:txBody>
          <a:bodyPr wrap="square" rtlCol="0">
            <a:spAutoFit/>
          </a:bodyPr>
          <a:lstStyle/>
          <a:p>
            <a:pPr algn="ctr"/>
            <a:r>
              <a:rPr lang="en-US" sz="1200" dirty="0">
                <a:solidFill>
                  <a:schemeClr val="bg1"/>
                </a:solidFill>
                <a:highlight>
                  <a:srgbClr val="800000"/>
                </a:highlight>
                <a:latin typeface="Candara" panose="020E0502030303020204" pitchFamily="34" charset="0"/>
              </a:rPr>
              <a:t>CW, DOOR &amp; WINDOW ASSEMBLY &amp; FINISHING AREA</a:t>
            </a:r>
            <a:endParaRPr lang="en-GB" sz="1200" dirty="0">
              <a:solidFill>
                <a:schemeClr val="bg1"/>
              </a:solidFill>
              <a:highlight>
                <a:srgbClr val="800000"/>
              </a:highlight>
              <a:latin typeface="Candara" panose="020E0502030303020204" pitchFamily="34" charset="0"/>
            </a:endParaRPr>
          </a:p>
        </p:txBody>
      </p:sp>
      <p:sp>
        <p:nvSpPr>
          <p:cNvPr id="15" name="Rectangle 14">
            <a:extLst>
              <a:ext uri="{FF2B5EF4-FFF2-40B4-BE49-F238E27FC236}">
                <a16:creationId xmlns:a16="http://schemas.microsoft.com/office/drawing/2014/main" id="{648F3F16-C8F0-615D-812A-EE0AF1E0BB0E}"/>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pic>
        <p:nvPicPr>
          <p:cNvPr id="9" name="Picture 8" descr="A group of men working in a factory&#10;&#10;Description automatically generated">
            <a:extLst>
              <a:ext uri="{FF2B5EF4-FFF2-40B4-BE49-F238E27FC236}">
                <a16:creationId xmlns:a16="http://schemas.microsoft.com/office/drawing/2014/main" id="{2E6E7BD4-2CBD-EE42-5BA5-7C9A3AD10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702" y="1086383"/>
            <a:ext cx="1593545" cy="1195159"/>
          </a:xfrm>
          <a:prstGeom prst="rect">
            <a:avLst/>
          </a:prstGeom>
        </p:spPr>
      </p:pic>
      <p:pic>
        <p:nvPicPr>
          <p:cNvPr id="18" name="Picture 17" descr="Men working in a factory&#10;&#10;Description automatically generated">
            <a:extLst>
              <a:ext uri="{FF2B5EF4-FFF2-40B4-BE49-F238E27FC236}">
                <a16:creationId xmlns:a16="http://schemas.microsoft.com/office/drawing/2014/main" id="{170329D5-0AA3-22F3-877A-4A1435AADA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0369" y="1083235"/>
            <a:ext cx="2648655" cy="1986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 group of people working in a factory&#10;&#10;Description automatically generated">
            <a:extLst>
              <a:ext uri="{FF2B5EF4-FFF2-40B4-BE49-F238E27FC236}">
                <a16:creationId xmlns:a16="http://schemas.microsoft.com/office/drawing/2014/main" id="{AB5B3BBA-E4ED-8691-0E36-6B8243C1E2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088" y="1073789"/>
            <a:ext cx="1617895" cy="1213421"/>
          </a:xfrm>
          <a:prstGeom prst="rect">
            <a:avLst/>
          </a:prstGeom>
        </p:spPr>
      </p:pic>
      <p:pic>
        <p:nvPicPr>
          <p:cNvPr id="22" name="Picture 21" descr="Men working in a factory&#10;&#10;Description automatically generated">
            <a:extLst>
              <a:ext uri="{FF2B5EF4-FFF2-40B4-BE49-F238E27FC236}">
                <a16:creationId xmlns:a16="http://schemas.microsoft.com/office/drawing/2014/main" id="{0396EDFA-EA2D-D280-72DE-54B9D451D9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088" y="2616318"/>
            <a:ext cx="1610337" cy="1207753"/>
          </a:xfrm>
          <a:prstGeom prst="rect">
            <a:avLst/>
          </a:prstGeom>
        </p:spPr>
      </p:pic>
      <p:pic>
        <p:nvPicPr>
          <p:cNvPr id="24" name="Picture 23" descr="Several men working in a factory&#10;&#10;Description automatically generated">
            <a:extLst>
              <a:ext uri="{FF2B5EF4-FFF2-40B4-BE49-F238E27FC236}">
                <a16:creationId xmlns:a16="http://schemas.microsoft.com/office/drawing/2014/main" id="{A41C98BC-62AB-0AA2-EEAA-7C57CF82B18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30000"/>
                    </a14:imgEffect>
                  </a14:imgLayer>
                </a14:imgProps>
              </a:ext>
              <a:ext uri="{28A0092B-C50C-407E-A947-70E740481C1C}">
                <a14:useLocalDpi xmlns:a14="http://schemas.microsoft.com/office/drawing/2010/main" val="0"/>
              </a:ext>
            </a:extLst>
          </a:blip>
          <a:stretch>
            <a:fillRect/>
          </a:stretch>
        </p:blipFill>
        <p:spPr>
          <a:xfrm>
            <a:off x="180386" y="4151682"/>
            <a:ext cx="1595515" cy="1217199"/>
          </a:xfrm>
          <a:prstGeom prst="rect">
            <a:avLst/>
          </a:prstGeom>
        </p:spPr>
      </p:pic>
      <p:pic>
        <p:nvPicPr>
          <p:cNvPr id="26" name="Picture 25" descr="A group of men working on a window frame&#10;&#10;Description automatically generated">
            <a:extLst>
              <a:ext uri="{FF2B5EF4-FFF2-40B4-BE49-F238E27FC236}">
                <a16:creationId xmlns:a16="http://schemas.microsoft.com/office/drawing/2014/main" id="{64A8C9D3-F8B6-DFEF-D431-0A6B2B8C1E6D}"/>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1100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012910" y="2602147"/>
            <a:ext cx="1610337" cy="1207753"/>
          </a:xfrm>
          <a:prstGeom prst="rect">
            <a:avLst/>
          </a:prstGeom>
        </p:spPr>
      </p:pic>
      <p:pic>
        <p:nvPicPr>
          <p:cNvPr id="28" name="Picture 27" descr="A person working on a piece of metal&#10;&#10;Description automatically generated">
            <a:extLst>
              <a:ext uri="{FF2B5EF4-FFF2-40B4-BE49-F238E27FC236}">
                <a16:creationId xmlns:a16="http://schemas.microsoft.com/office/drawing/2014/main" id="{21EDB8FB-0517-1EB2-8451-F6F57BC4B0E1}"/>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
                    </a14:imgEffect>
                  </a14:imgLayer>
                </a14:imgProps>
              </a:ext>
              <a:ext uri="{28A0092B-C50C-407E-A947-70E740481C1C}">
                <a14:useLocalDpi xmlns:a14="http://schemas.microsoft.com/office/drawing/2010/main" val="0"/>
              </a:ext>
            </a:extLst>
          </a:blip>
          <a:stretch>
            <a:fillRect/>
          </a:stretch>
        </p:blipFill>
        <p:spPr>
          <a:xfrm>
            <a:off x="5012909" y="4161128"/>
            <a:ext cx="1610337" cy="1207753"/>
          </a:xfrm>
          <a:prstGeom prst="rect">
            <a:avLst/>
          </a:prstGeom>
        </p:spPr>
      </p:pic>
      <p:pic>
        <p:nvPicPr>
          <p:cNvPr id="30" name="Picture 29" descr="A large warehouse with several metal structures&#10;&#10;Description automatically generated with medium confidence">
            <a:extLst>
              <a:ext uri="{FF2B5EF4-FFF2-40B4-BE49-F238E27FC236}">
                <a16:creationId xmlns:a16="http://schemas.microsoft.com/office/drawing/2014/main" id="{326246E8-2A10-F519-EC8E-C524C3B060A7}"/>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7251"/>
                    </a14:imgEffect>
                    <a14:imgEffect>
                      <a14:saturation sat="139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930829" y="3139150"/>
            <a:ext cx="2915970" cy="2229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1049405"/>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par>
                                <p:cTn id="33" presetID="2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on a large machine&#10;&#10;Description automatically generated">
            <a:extLst>
              <a:ext uri="{FF2B5EF4-FFF2-40B4-BE49-F238E27FC236}">
                <a16:creationId xmlns:a16="http://schemas.microsoft.com/office/drawing/2014/main" id="{FD5FCE85-4F12-46AE-15DB-60704CF7281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081"/>
                    </a14:imgEffect>
                    <a14:imgEffect>
                      <a14:saturation sat="174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3852384" y="1320119"/>
            <a:ext cx="2556658" cy="1765981"/>
          </a:xfrm>
          <a:prstGeom prst="roundRect">
            <a:avLst>
              <a:gd name="adj" fmla="val 8594"/>
            </a:avLst>
          </a:prstGeom>
          <a:solidFill>
            <a:srgbClr val="FFFFFF">
              <a:shade val="85000"/>
            </a:srgbClr>
          </a:solidFill>
          <a:ln w="28575">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3AE25AB4-43E5-1F62-876F-3DC9993B77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409C3393-8F89-2328-3609-DC24AFD00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8F5F69D7-BF7F-CA9C-758F-FD0C831812C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F547E16-D9EF-82C0-9643-7D9D36B799D3}"/>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235AC90-33DE-E2C7-D4AE-7D438BC4B9FA}"/>
              </a:ext>
            </a:extLst>
          </p:cNvPr>
          <p:cNvSpPr txBox="1"/>
          <p:nvPr/>
        </p:nvSpPr>
        <p:spPr>
          <a:xfrm>
            <a:off x="568351" y="800100"/>
            <a:ext cx="5714370" cy="276999"/>
          </a:xfrm>
          <a:prstGeom prst="rect">
            <a:avLst/>
          </a:prstGeom>
          <a:noFill/>
        </p:spPr>
        <p:txBody>
          <a:bodyPr wrap="square" rtlCol="0">
            <a:spAutoFit/>
          </a:bodyPr>
          <a:lstStyle/>
          <a:p>
            <a:pPr algn="ctr"/>
            <a:r>
              <a:rPr lang="en-US" sz="1200" dirty="0">
                <a:solidFill>
                  <a:schemeClr val="bg1"/>
                </a:solidFill>
                <a:highlight>
                  <a:srgbClr val="800000"/>
                </a:highlight>
                <a:latin typeface="Candara" panose="020E0502030303020204" pitchFamily="34" charset="0"/>
              </a:rPr>
              <a:t>ACP - CLADDING AREA</a:t>
            </a:r>
            <a:endParaRPr lang="en-GB" sz="1200" dirty="0">
              <a:solidFill>
                <a:schemeClr val="bg1"/>
              </a:solidFill>
              <a:highlight>
                <a:srgbClr val="800000"/>
              </a:highlight>
              <a:latin typeface="Candara" panose="020E0502030303020204" pitchFamily="34" charset="0"/>
            </a:endParaRPr>
          </a:p>
        </p:txBody>
      </p:sp>
      <p:sp>
        <p:nvSpPr>
          <p:cNvPr id="15" name="Rectangle 14">
            <a:extLst>
              <a:ext uri="{FF2B5EF4-FFF2-40B4-BE49-F238E27FC236}">
                <a16:creationId xmlns:a16="http://schemas.microsoft.com/office/drawing/2014/main" id="{29866815-6C54-B1EB-C94B-2E5EAB56DE90}"/>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pic>
        <p:nvPicPr>
          <p:cNvPr id="9" name="Picture 8" descr="A machine in a factory&#10;&#10;Description automatically generated">
            <a:extLst>
              <a:ext uri="{FF2B5EF4-FFF2-40B4-BE49-F238E27FC236}">
                <a16:creationId xmlns:a16="http://schemas.microsoft.com/office/drawing/2014/main" id="{F17DBAB3-58FD-937A-52DE-1CA50C97559D}"/>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6516"/>
                    </a14:imgEffect>
                    <a14:imgEffect>
                      <a14:saturation sat="73000"/>
                    </a14:imgEffect>
                    <a14:imgEffect>
                      <a14:brightnessContrast bright="18000"/>
                    </a14:imgEffect>
                  </a14:imgLayer>
                </a14:imgProps>
              </a:ext>
              <a:ext uri="{28A0092B-C50C-407E-A947-70E740481C1C}">
                <a14:useLocalDpi xmlns:a14="http://schemas.microsoft.com/office/drawing/2010/main" val="0"/>
              </a:ext>
            </a:extLst>
          </a:blip>
          <a:stretch>
            <a:fillRect/>
          </a:stretch>
        </p:blipFill>
        <p:spPr>
          <a:xfrm>
            <a:off x="228600" y="3360677"/>
            <a:ext cx="3130613" cy="2162434"/>
          </a:xfrm>
          <a:prstGeom prst="rect">
            <a:avLst/>
          </a:prstGeom>
          <a:ln w="38100">
            <a:solidFill>
              <a:schemeClr val="bg1"/>
            </a:solidFill>
          </a:ln>
          <a:effectLst>
            <a:outerShdw blurRad="292100" dist="139700" dir="2700000" algn="tl" rotWithShape="0">
              <a:srgbClr val="333333">
                <a:alpha val="65000"/>
              </a:srgbClr>
            </a:outerShdw>
          </a:effectLst>
        </p:spPr>
      </p:pic>
      <p:pic>
        <p:nvPicPr>
          <p:cNvPr id="12" name="Picture 11" descr="A person working in a factory&#10;&#10;Description automatically generated">
            <a:extLst>
              <a:ext uri="{FF2B5EF4-FFF2-40B4-BE49-F238E27FC236}">
                <a16:creationId xmlns:a16="http://schemas.microsoft.com/office/drawing/2014/main" id="{48EEDCA3-E2FB-EB9E-BA90-E0077934587D}"/>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39000"/>
                    </a14:imgEffect>
                    <a14:imgEffect>
                      <a14:saturation sat="10800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3563447" y="3360677"/>
            <a:ext cx="3134533" cy="2163823"/>
          </a:xfrm>
          <a:prstGeom prst="rect">
            <a:avLst/>
          </a:prstGeom>
          <a:ln w="38100">
            <a:solidFill>
              <a:schemeClr val="bg1"/>
            </a:solidFill>
          </a:ln>
          <a:effectLst>
            <a:outerShdw blurRad="292100" dist="139700" dir="2700000" algn="tl" rotWithShape="0">
              <a:srgbClr val="333333">
                <a:alpha val="65000"/>
              </a:srgbClr>
            </a:outerShdw>
          </a:effectLst>
        </p:spPr>
      </p:pic>
      <p:pic>
        <p:nvPicPr>
          <p:cNvPr id="22" name="Picture 21" descr="A sign with orange text&#10;&#10;Description automatically generated">
            <a:extLst>
              <a:ext uri="{FF2B5EF4-FFF2-40B4-BE49-F238E27FC236}">
                <a16:creationId xmlns:a16="http://schemas.microsoft.com/office/drawing/2014/main" id="{A7260893-C0E7-5174-B458-382687C75EDC}"/>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6000"/>
                    </a14:imgEffect>
                    <a14:imgEffect>
                      <a14:colorTemperature colorTemp="8671"/>
                    </a14:imgEffect>
                    <a14:imgEffect>
                      <a14:saturation sat="109000"/>
                    </a14:imgEffect>
                    <a14:imgEffect>
                      <a14:brightnessContrast bright="-18000" contrast="7000"/>
                    </a14:imgEffect>
                  </a14:imgLayer>
                </a14:imgProps>
              </a:ext>
              <a:ext uri="{28A0092B-C50C-407E-A947-70E740481C1C}">
                <a14:useLocalDpi xmlns:a14="http://schemas.microsoft.com/office/drawing/2010/main" val="0"/>
              </a:ext>
            </a:extLst>
          </a:blip>
          <a:stretch>
            <a:fillRect/>
          </a:stretch>
        </p:blipFill>
        <p:spPr>
          <a:xfrm>
            <a:off x="466760" y="4610100"/>
            <a:ext cx="2814066" cy="397542"/>
          </a:xfrm>
          <a:prstGeom prst="rect">
            <a:avLst/>
          </a:prstGeom>
          <a:solidFill>
            <a:srgbClr val="FFFFFF">
              <a:shade val="85000"/>
            </a:srgbClr>
          </a:solidFill>
          <a:ln w="19050" cap="rnd">
            <a:solidFill>
              <a:srgbClr val="00B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large warehouse with a large machine&#10;&#10;Description automatically generated with medium confidence">
            <a:extLst>
              <a:ext uri="{FF2B5EF4-FFF2-40B4-BE49-F238E27FC236}">
                <a16:creationId xmlns:a16="http://schemas.microsoft.com/office/drawing/2014/main" id="{88B1C307-36D3-5C4C-56A7-50428267C7B3}"/>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39000"/>
                    </a14:imgEffect>
                    <a14:imgEffect>
                      <a14:colorTemperature colorTemp="6502"/>
                    </a14:imgEffect>
                    <a14:imgEffect>
                      <a14:saturation sat="163000"/>
                    </a14:imgEffect>
                    <a14:imgEffect>
                      <a14:brightnessContrast bright="-12000" contrast="18000"/>
                    </a14:imgEffect>
                  </a14:imgLayer>
                </a14:imgProps>
              </a:ext>
              <a:ext uri="{28A0092B-C50C-407E-A947-70E740481C1C}">
                <a14:useLocalDpi xmlns:a14="http://schemas.microsoft.com/office/drawing/2010/main" val="0"/>
              </a:ext>
            </a:extLst>
          </a:blip>
          <a:stretch>
            <a:fillRect/>
          </a:stretch>
        </p:blipFill>
        <p:spPr>
          <a:xfrm>
            <a:off x="515577" y="1320119"/>
            <a:ext cx="2556657" cy="1763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975796"/>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500" tmFilter="0, 0; .2, .5; .8, .5; 1, 0"/>
                                        <p:tgtEl>
                                          <p:spTgt spid="22"/>
                                        </p:tgtEl>
                                      </p:cBhvr>
                                    </p:animEffect>
                                    <p:animScale>
                                      <p:cBhvr>
                                        <p:cTn id="31"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arge warehouse with a sign&#10;&#10;Description automatically generated with medium confidence">
            <a:extLst>
              <a:ext uri="{FF2B5EF4-FFF2-40B4-BE49-F238E27FC236}">
                <a16:creationId xmlns:a16="http://schemas.microsoft.com/office/drawing/2014/main" id="{CE5C8779-4E67-915B-E9E9-350E15794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1713" y="1057130"/>
            <a:ext cx="1967647" cy="3019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3AE25AB4-43E5-1F62-876F-3DC9993B77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409C3393-8F89-2328-3609-DC24AFD001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8F5F69D7-BF7F-CA9C-758F-FD0C831812C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F547E16-D9EF-82C0-9643-7D9D36B799D3}"/>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235AC90-33DE-E2C7-D4AE-7D438BC4B9FA}"/>
              </a:ext>
            </a:extLst>
          </p:cNvPr>
          <p:cNvSpPr txBox="1"/>
          <p:nvPr/>
        </p:nvSpPr>
        <p:spPr>
          <a:xfrm>
            <a:off x="686430" y="640773"/>
            <a:ext cx="5714370" cy="276999"/>
          </a:xfrm>
          <a:prstGeom prst="rect">
            <a:avLst/>
          </a:prstGeom>
          <a:noFill/>
        </p:spPr>
        <p:txBody>
          <a:bodyPr wrap="square" rtlCol="0">
            <a:spAutoFit/>
          </a:bodyPr>
          <a:lstStyle/>
          <a:p>
            <a:pPr algn="ctr"/>
            <a:r>
              <a:rPr lang="en-US" sz="1200" dirty="0">
                <a:solidFill>
                  <a:schemeClr val="bg1"/>
                </a:solidFill>
                <a:highlight>
                  <a:srgbClr val="800000"/>
                </a:highlight>
                <a:latin typeface="Candara" panose="020E0502030303020204" pitchFamily="34" charset="0"/>
              </a:rPr>
              <a:t>STEEL WORKSHOP</a:t>
            </a:r>
            <a:endParaRPr lang="en-GB" sz="1200" dirty="0">
              <a:solidFill>
                <a:schemeClr val="bg1"/>
              </a:solidFill>
              <a:highlight>
                <a:srgbClr val="800000"/>
              </a:highlight>
              <a:latin typeface="Candara" panose="020E0502030303020204" pitchFamily="34" charset="0"/>
            </a:endParaRPr>
          </a:p>
        </p:txBody>
      </p:sp>
      <p:sp>
        <p:nvSpPr>
          <p:cNvPr id="15" name="Rectangle 14">
            <a:extLst>
              <a:ext uri="{FF2B5EF4-FFF2-40B4-BE49-F238E27FC236}">
                <a16:creationId xmlns:a16="http://schemas.microsoft.com/office/drawing/2014/main" id="{29866815-6C54-B1EB-C94B-2E5EAB56DE90}"/>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pic>
        <p:nvPicPr>
          <p:cNvPr id="10" name="Picture 9" descr="A person welding metal frame&#10;&#10;Description automatically generated">
            <a:extLst>
              <a:ext uri="{FF2B5EF4-FFF2-40B4-BE49-F238E27FC236}">
                <a16:creationId xmlns:a16="http://schemas.microsoft.com/office/drawing/2014/main" id="{3F37DF0C-1F76-A4EE-A9EA-90547FED97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93" y="1063243"/>
            <a:ext cx="1967648" cy="1475736"/>
          </a:xfrm>
          <a:prstGeom prst="ellipse">
            <a:avLst/>
          </a:prstGeom>
          <a:ln w="127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A person operating a machine&#10;&#10;Description automatically generated">
            <a:extLst>
              <a:ext uri="{FF2B5EF4-FFF2-40B4-BE49-F238E27FC236}">
                <a16:creationId xmlns:a16="http://schemas.microsoft.com/office/drawing/2014/main" id="{3BBDAEF6-32E0-C1C6-E506-499702CD3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602714" y="1063244"/>
            <a:ext cx="1967647" cy="1475735"/>
          </a:xfrm>
          <a:prstGeom prst="ellipse">
            <a:avLst/>
          </a:prstGeom>
          <a:ln w="190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 large metal frame in a workshop&#10;&#10;Description automatically generated with medium confidence">
            <a:extLst>
              <a:ext uri="{FF2B5EF4-FFF2-40B4-BE49-F238E27FC236}">
                <a16:creationId xmlns:a16="http://schemas.microsoft.com/office/drawing/2014/main" id="{9352517A-DA5D-C787-E4E3-1683E059BD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0531" y="4142586"/>
            <a:ext cx="1967648" cy="1475736"/>
          </a:xfrm>
          <a:prstGeom prst="ellipse">
            <a:avLst/>
          </a:prstGeom>
          <a:ln w="190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 large machine with a yellow and black machine&#10;&#10;Description automatically generated">
            <a:extLst>
              <a:ext uri="{FF2B5EF4-FFF2-40B4-BE49-F238E27FC236}">
                <a16:creationId xmlns:a16="http://schemas.microsoft.com/office/drawing/2014/main" id="{081EADDB-063F-D4CE-6763-037B64BC2E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351" y="2658394"/>
            <a:ext cx="1967646" cy="2946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A large machine in a workshop&#10;&#10;Description automatically generated">
            <a:extLst>
              <a:ext uri="{FF2B5EF4-FFF2-40B4-BE49-F238E27FC236}">
                <a16:creationId xmlns:a16="http://schemas.microsoft.com/office/drawing/2014/main" id="{4DC87335-284A-4BEF-8D3E-FFF338E27C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2713" y="2650848"/>
            <a:ext cx="1967647" cy="2946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22837731"/>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2BFED81E-EB8B-BCE7-DB15-846CC4960E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E719955C-E316-5230-9E13-2576E7892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EEFF2FFA-8FE5-06FC-5C26-8DA88F01C2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EB4DF37-AAD2-99B0-B700-0057F53FF0EB}"/>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everal images of a factory&#10;&#10;Description automatically generated">
            <a:extLst>
              <a:ext uri="{FF2B5EF4-FFF2-40B4-BE49-F238E27FC236}">
                <a16:creationId xmlns:a16="http://schemas.microsoft.com/office/drawing/2014/main" id="{8D33861D-B73F-5C4A-9CD1-92E92D967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0" y="952500"/>
            <a:ext cx="6818774" cy="4391291"/>
          </a:xfrm>
          <a:prstGeom prst="rect">
            <a:avLst/>
          </a:prstGeom>
        </p:spPr>
      </p:pic>
      <p:sp>
        <p:nvSpPr>
          <p:cNvPr id="10" name="Rectangle 9">
            <a:extLst>
              <a:ext uri="{FF2B5EF4-FFF2-40B4-BE49-F238E27FC236}">
                <a16:creationId xmlns:a16="http://schemas.microsoft.com/office/drawing/2014/main" id="{2E2E757B-2983-64C8-F423-D7E294732375}"/>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Tree>
    <p:extLst>
      <p:ext uri="{BB962C8B-B14F-4D97-AF65-F5344CB8AC3E}">
        <p14:creationId xmlns:p14="http://schemas.microsoft.com/office/powerpoint/2010/main" val="3391898312"/>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chine in a room&#10;&#10;Description automatically generated">
            <a:extLst>
              <a:ext uri="{FF2B5EF4-FFF2-40B4-BE49-F238E27FC236}">
                <a16:creationId xmlns:a16="http://schemas.microsoft.com/office/drawing/2014/main" id="{EED0423D-7138-DF60-67E2-AB9FF04F9521}"/>
              </a:ext>
            </a:extLst>
          </p:cNvPr>
          <p:cNvPicPr>
            <a:picLocks noChangeAspect="1"/>
          </p:cNvPicPr>
          <p:nvPr/>
        </p:nvPicPr>
        <p:blipFill>
          <a:blip r:embed="rId3" cstate="print">
            <a:alphaModFix amt="20000"/>
            <a:extLst>
              <a:ext uri="{BEBA8EAE-BF5A-486C-A8C5-ECC9F3942E4B}">
                <a14:imgProps xmlns:a14="http://schemas.microsoft.com/office/drawing/2010/main">
                  <a14:imgLayer r:embed="rId4">
                    <a14:imgEffect>
                      <a14:colorTemperature colorTemp="8953"/>
                    </a14:imgEffect>
                    <a14:imgEffect>
                      <a14:saturation sat="341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106428" y="649802"/>
            <a:ext cx="6629400" cy="4972050"/>
          </a:xfrm>
          <a:prstGeom prst="rect">
            <a:avLst/>
          </a:prstGeom>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3AE25AB4-43E5-1F62-876F-3DC9993B77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409C3393-8F89-2328-3609-DC24AFD00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8F5F69D7-BF7F-CA9C-758F-FD0C831812C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F547E16-D9EF-82C0-9643-7D9D36B799D3}"/>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235AC90-33DE-E2C7-D4AE-7D438BC4B9FA}"/>
              </a:ext>
            </a:extLst>
          </p:cNvPr>
          <p:cNvSpPr txBox="1"/>
          <p:nvPr/>
        </p:nvSpPr>
        <p:spPr>
          <a:xfrm>
            <a:off x="563943" y="764521"/>
            <a:ext cx="5714370" cy="276999"/>
          </a:xfrm>
          <a:prstGeom prst="rect">
            <a:avLst/>
          </a:prstGeom>
          <a:noFill/>
        </p:spPr>
        <p:txBody>
          <a:bodyPr wrap="square" rtlCol="0">
            <a:spAutoFit/>
          </a:bodyPr>
          <a:lstStyle/>
          <a:p>
            <a:pPr algn="ctr"/>
            <a:r>
              <a:rPr lang="en-US" sz="1200" dirty="0">
                <a:solidFill>
                  <a:schemeClr val="bg1"/>
                </a:solidFill>
                <a:highlight>
                  <a:srgbClr val="800000"/>
                </a:highlight>
                <a:latin typeface="Candara" panose="020E0502030303020204" pitchFamily="34" charset="0"/>
              </a:rPr>
              <a:t>BONDING AREA</a:t>
            </a:r>
            <a:endParaRPr lang="en-GB" sz="1200" dirty="0">
              <a:solidFill>
                <a:schemeClr val="bg1"/>
              </a:solidFill>
              <a:highlight>
                <a:srgbClr val="800000"/>
              </a:highlight>
              <a:latin typeface="Candara" panose="020E0502030303020204" pitchFamily="34" charset="0"/>
            </a:endParaRPr>
          </a:p>
        </p:txBody>
      </p:sp>
      <p:sp>
        <p:nvSpPr>
          <p:cNvPr id="15" name="Rectangle 14">
            <a:extLst>
              <a:ext uri="{FF2B5EF4-FFF2-40B4-BE49-F238E27FC236}">
                <a16:creationId xmlns:a16="http://schemas.microsoft.com/office/drawing/2014/main" id="{29866815-6C54-B1EB-C94B-2E5EAB56DE90}"/>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pic>
        <p:nvPicPr>
          <p:cNvPr id="10" name="Picture 9" descr="A machine in a room&#10;&#10;Description automatically generated">
            <a:extLst>
              <a:ext uri="{FF2B5EF4-FFF2-40B4-BE49-F238E27FC236}">
                <a16:creationId xmlns:a16="http://schemas.microsoft.com/office/drawing/2014/main" id="{18D2A933-C620-B31A-9EA1-BBFF5D4658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186" y="1120015"/>
            <a:ext cx="2858414" cy="2029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 blue and white machine in a room&#10;&#10;Description automatically generated">
            <a:extLst>
              <a:ext uri="{FF2B5EF4-FFF2-40B4-BE49-F238E27FC236}">
                <a16:creationId xmlns:a16="http://schemas.microsoft.com/office/drawing/2014/main" id="{33A1A34E-5CA6-B989-A75A-6D249B2526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8358" y="1120014"/>
            <a:ext cx="2813041" cy="2029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A group of people working in a factory&#10;&#10;Description automatically generated">
            <a:extLst>
              <a:ext uri="{FF2B5EF4-FFF2-40B4-BE49-F238E27FC236}">
                <a16:creationId xmlns:a16="http://schemas.microsoft.com/office/drawing/2014/main" id="{D4580283-A4E1-4951-961F-6C4186CE7A32}"/>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9000"/>
                    </a14:imgEffect>
                    <a14:imgEffect>
                      <a14:colorTemperature colorTemp="6511"/>
                    </a14:imgEffect>
                    <a14:imgEffect>
                      <a14:saturation sat="123000"/>
                    </a14:imgEffect>
                    <a14:imgEffect>
                      <a14:brightnessContrast bright="15000" contrast="-3000"/>
                    </a14:imgEffect>
                  </a14:imgLayer>
                </a14:imgProps>
              </a:ext>
              <a:ext uri="{28A0092B-C50C-407E-A947-70E740481C1C}">
                <a14:useLocalDpi xmlns:a14="http://schemas.microsoft.com/office/drawing/2010/main" val="0"/>
              </a:ext>
            </a:extLst>
          </a:blip>
          <a:stretch>
            <a:fillRect/>
          </a:stretch>
        </p:blipFill>
        <p:spPr>
          <a:xfrm>
            <a:off x="659335" y="3261171"/>
            <a:ext cx="5523586" cy="2269023"/>
          </a:xfrm>
          <a:prstGeom prst="ellipse">
            <a:avLst/>
          </a:prstGeom>
          <a:ln w="127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491269"/>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96F97866-12FB-AD70-EE2E-6A78BAAD5F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D3AF65CC-7301-9692-E80D-2479E9A18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FC4D9045-01AC-5BBE-63F1-27B6D3982D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648F56-B362-741C-C062-5FEEF4D5476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ollage of several machines&#10;&#10;Description automatically generated">
            <a:extLst>
              <a:ext uri="{FF2B5EF4-FFF2-40B4-BE49-F238E27FC236}">
                <a16:creationId xmlns:a16="http://schemas.microsoft.com/office/drawing/2014/main" id="{EB3AB8DF-CFB0-ED73-C047-3CAFB9EF9C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937260"/>
            <a:ext cx="6781800" cy="4419600"/>
          </a:xfrm>
          <a:prstGeom prst="rect">
            <a:avLst/>
          </a:prstGeom>
        </p:spPr>
      </p:pic>
      <p:sp>
        <p:nvSpPr>
          <p:cNvPr id="9" name="Rectangle 8">
            <a:extLst>
              <a:ext uri="{FF2B5EF4-FFF2-40B4-BE49-F238E27FC236}">
                <a16:creationId xmlns:a16="http://schemas.microsoft.com/office/drawing/2014/main" id="{0004F7BB-C709-B7C4-BC3D-75A187629AFF}"/>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Tree>
    <p:extLst>
      <p:ext uri="{BB962C8B-B14F-4D97-AF65-F5344CB8AC3E}">
        <p14:creationId xmlns:p14="http://schemas.microsoft.com/office/powerpoint/2010/main" val="2183018743"/>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5D9940B6-807C-F136-6C90-D3824552F7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514140EE-0C9C-382F-FD6C-59335C0DC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832BA302-4FD4-A09B-0C86-CF1174460074}"/>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40AA82B-EEE5-D8F2-8BA6-BF451F6E8792}"/>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large machine in a factory&#10;&#10;Description automatically generated">
            <a:extLst>
              <a:ext uri="{FF2B5EF4-FFF2-40B4-BE49-F238E27FC236}">
                <a16:creationId xmlns:a16="http://schemas.microsoft.com/office/drawing/2014/main" id="{C6E5576F-B81F-2938-AB70-737388ECD0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960119"/>
            <a:ext cx="6856740" cy="4343401"/>
          </a:xfrm>
          <a:prstGeom prst="rect">
            <a:avLst/>
          </a:prstGeom>
        </p:spPr>
      </p:pic>
      <p:sp>
        <p:nvSpPr>
          <p:cNvPr id="10" name="Rectangle 9">
            <a:extLst>
              <a:ext uri="{FF2B5EF4-FFF2-40B4-BE49-F238E27FC236}">
                <a16:creationId xmlns:a16="http://schemas.microsoft.com/office/drawing/2014/main" id="{208D06F8-6609-13EA-4C6B-F9BE23028260}"/>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Tree>
    <p:extLst>
      <p:ext uri="{BB962C8B-B14F-4D97-AF65-F5344CB8AC3E}">
        <p14:creationId xmlns:p14="http://schemas.microsoft.com/office/powerpoint/2010/main" val="1841618919"/>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glass wall and stairs&#10;&#10;Description automatically generated with medium confidence">
            <a:extLst>
              <a:ext uri="{FF2B5EF4-FFF2-40B4-BE49-F238E27FC236}">
                <a16:creationId xmlns:a16="http://schemas.microsoft.com/office/drawing/2014/main" id="{D67B764C-A3D7-DFB4-02AB-2C744729D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2" name="TextBox 1">
            <a:extLst>
              <a:ext uri="{FF2B5EF4-FFF2-40B4-BE49-F238E27FC236}">
                <a16:creationId xmlns:a16="http://schemas.microsoft.com/office/drawing/2014/main" id="{1E09ED03-C7BA-02F1-BC78-0C45276D043B}"/>
              </a:ext>
            </a:extLst>
          </p:cNvPr>
          <p:cNvSpPr txBox="1"/>
          <p:nvPr/>
        </p:nvSpPr>
        <p:spPr>
          <a:xfrm>
            <a:off x="113985" y="629038"/>
            <a:ext cx="6477000" cy="3844406"/>
          </a:xfrm>
          <a:prstGeom prst="rect">
            <a:avLst/>
          </a:prstGeom>
          <a:noFill/>
          <a:ln>
            <a:noFill/>
          </a:ln>
        </p:spPr>
        <p:txBody>
          <a:bodyPr wrap="square" lIns="81045" tIns="40523" rIns="81045" bIns="40523" rtlCol="0">
            <a:spAutoFit/>
          </a:bodyPr>
          <a:lstStyle/>
          <a:p>
            <a:pPr algn="just"/>
            <a:r>
              <a:rPr lang="en-US" sz="1300" i="1" dirty="0">
                <a:latin typeface="Arial" panose="020B0604020202020204" pitchFamily="34" charset="0"/>
                <a:cs typeface="Arial" panose="020B0604020202020204" pitchFamily="34" charset="0"/>
              </a:rPr>
              <a:t>We gladly introduce</a:t>
            </a:r>
            <a:r>
              <a:rPr lang="en-US" sz="1300" dirty="0">
                <a:latin typeface="Arial" panose="020B0604020202020204" pitchFamily="34" charset="0"/>
                <a:cs typeface="Arial" panose="020B0604020202020204" pitchFamily="34" charset="0"/>
              </a:rPr>
              <a:t>, </a:t>
            </a:r>
            <a:r>
              <a:rPr lang="en-US" sz="1300" b="1" i="1" dirty="0">
                <a:latin typeface="Arial" panose="020B0604020202020204" pitchFamily="34" charset="0"/>
                <a:cs typeface="Arial" panose="020B0604020202020204" pitchFamily="34" charset="0"/>
              </a:rPr>
              <a:t>Advanced Manufacturing for Metal &amp; Glass Co. </a:t>
            </a:r>
            <a:r>
              <a:rPr lang="en-US" sz="1300" dirty="0">
                <a:latin typeface="Arial" panose="020B0604020202020204" pitchFamily="34" charset="0"/>
                <a:cs typeface="Arial" panose="020B0604020202020204" pitchFamily="34" charset="0"/>
              </a:rPr>
              <a:t>also known as </a:t>
            </a:r>
            <a:r>
              <a:rPr lang="en-US" sz="1300" b="1" dirty="0">
                <a:latin typeface="Arial" panose="020B0604020202020204" pitchFamily="34" charset="0"/>
                <a:cs typeface="Arial" panose="020B0604020202020204" pitchFamily="34" charset="0"/>
              </a:rPr>
              <a:t>AMG</a:t>
            </a:r>
            <a:r>
              <a:rPr lang="en-US" sz="1300" dirty="0">
                <a:latin typeface="Arial" panose="020B0604020202020204" pitchFamily="34" charset="0"/>
                <a:cs typeface="Arial" panose="020B0604020202020204" pitchFamily="34" charset="0"/>
              </a:rPr>
              <a:t>, </a:t>
            </a:r>
            <a:r>
              <a:rPr lang="en-US" sz="1300" i="1" dirty="0">
                <a:latin typeface="Arial" panose="020B0604020202020204" pitchFamily="34" charset="0"/>
                <a:cs typeface="Arial" panose="020B0604020202020204" pitchFamily="34" charset="0"/>
              </a:rPr>
              <a:t>with its location in 2</a:t>
            </a:r>
            <a:r>
              <a:rPr lang="en-US" sz="1300" i="1" baseline="30000" dirty="0">
                <a:latin typeface="Arial" panose="020B0604020202020204" pitchFamily="34" charset="0"/>
                <a:cs typeface="Arial" panose="020B0604020202020204" pitchFamily="34" charset="0"/>
              </a:rPr>
              <a:t>nd</a:t>
            </a:r>
            <a:r>
              <a:rPr lang="en-US" sz="1300" i="1" dirty="0">
                <a:latin typeface="Arial" panose="020B0604020202020204" pitchFamily="34" charset="0"/>
                <a:cs typeface="Arial" panose="020B0604020202020204" pitchFamily="34" charset="0"/>
              </a:rPr>
              <a:t> Industrial Area, Dammam, Saudi Arabia. AMG is wholly owned by US-American; established in the year 2007; with a paid-up capital of 20,000,000 Saudi Riyals; under License No. (2050058201) from the Ministry of Commerce and Industry.</a:t>
            </a:r>
          </a:p>
          <a:p>
            <a:pPr algn="just"/>
            <a:endParaRPr lang="en-US" sz="1300" i="1" dirty="0">
              <a:latin typeface="Arial" panose="020B0604020202020204" pitchFamily="34" charset="0"/>
              <a:cs typeface="Arial" panose="020B0604020202020204" pitchFamily="34" charset="0"/>
            </a:endParaRPr>
          </a:p>
          <a:p>
            <a:pPr algn="just"/>
            <a:r>
              <a:rPr lang="en-US" sz="1300" i="1" dirty="0">
                <a:latin typeface="Arial" panose="020B0604020202020204" pitchFamily="34" charset="0"/>
                <a:cs typeface="Arial" panose="020B0604020202020204" pitchFamily="34" charset="0"/>
              </a:rPr>
              <a:t>From its fundamentals, “AMG” has grown to become one of the most outstanding companies in its specialized fields of design, fabrication/manufacturing, and installation of aluminum and glazing products, such as: </a:t>
            </a:r>
          </a:p>
          <a:p>
            <a:pPr algn="just"/>
            <a:endParaRPr lang="en-US" sz="1050" dirty="0">
              <a:latin typeface="Arial" panose="020B0604020202020204" pitchFamily="34" charset="0"/>
              <a:cs typeface="Arial" panose="020B0604020202020204" pitchFamily="34" charset="0"/>
            </a:endParaRP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Stick &amp; Unitized Curtain Wall System</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Doors and Windows</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Fixed and Frameless Partitions</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Louvers &amp; Sunshades</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Aluminum Wall Cladding</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Mashrabiya / Decorative Panels</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Storefronts </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Skylight and Dome</a:t>
            </a:r>
          </a:p>
          <a:p>
            <a:pPr marL="690975" lvl="1" indent="-285750" algn="just">
              <a:buFont typeface="Wingdings" panose="05000000000000000000" pitchFamily="2" charset="2"/>
              <a:buChar char="ü"/>
            </a:pPr>
            <a:r>
              <a:rPr lang="en-US" sz="1300" i="1" dirty="0">
                <a:latin typeface="Arial" panose="020B0604020202020204" pitchFamily="34" charset="0"/>
                <a:cs typeface="Arial" panose="020B0604020202020204" pitchFamily="34" charset="0"/>
              </a:rPr>
              <a:t>And a lot more.</a:t>
            </a:r>
          </a:p>
        </p:txBody>
      </p:sp>
      <p:sp>
        <p:nvSpPr>
          <p:cNvPr id="11" name="TextBox 10">
            <a:extLst>
              <a:ext uri="{FF2B5EF4-FFF2-40B4-BE49-F238E27FC236}">
                <a16:creationId xmlns:a16="http://schemas.microsoft.com/office/drawing/2014/main" id="{83D3B8FF-CBCD-00F5-FD95-939F6266AA34}"/>
              </a:ext>
            </a:extLst>
          </p:cNvPr>
          <p:cNvSpPr txBox="1"/>
          <p:nvPr/>
        </p:nvSpPr>
        <p:spPr>
          <a:xfrm>
            <a:off x="6810390" y="4762500"/>
            <a:ext cx="2516490" cy="897445"/>
          </a:xfrm>
          <a:prstGeom prst="rect">
            <a:avLst/>
          </a:prstGeom>
          <a:noFill/>
          <a:ln>
            <a:noFill/>
          </a:ln>
        </p:spPr>
        <p:txBody>
          <a:bodyPr wrap="square" lIns="81045" tIns="40523" rIns="81045" bIns="40523" rtlCol="0">
            <a:spAutoFit/>
          </a:bodyPr>
          <a:lstStyle/>
          <a:p>
            <a:pPr algn="just"/>
            <a:r>
              <a:rPr lang="en-US" sz="1000" b="1" dirty="0">
                <a:solidFill>
                  <a:srgbClr val="002060"/>
                </a:solidFill>
                <a:latin typeface="Candara" panose="020E0502030303020204" pitchFamily="34" charset="0"/>
              </a:rPr>
              <a:t>Commercial Registration:</a:t>
            </a:r>
            <a:r>
              <a:rPr lang="en-US" sz="1100" dirty="0">
                <a:solidFill>
                  <a:srgbClr val="002060"/>
                </a:solidFill>
                <a:latin typeface="Candara" panose="020E0502030303020204" pitchFamily="34" charset="0"/>
              </a:rPr>
              <a:t>	</a:t>
            </a:r>
            <a:r>
              <a:rPr lang="en-US" sz="900" dirty="0">
                <a:solidFill>
                  <a:srgbClr val="002060"/>
                </a:solidFill>
                <a:latin typeface="Candara" panose="020E0502030303020204" pitchFamily="34" charset="0"/>
                <a:cs typeface="Arial" pitchFamily="34" charset="0"/>
              </a:rPr>
              <a:t>2050058201</a:t>
            </a:r>
            <a:endParaRPr lang="en-US" sz="1100" dirty="0">
              <a:solidFill>
                <a:srgbClr val="002060"/>
              </a:solidFill>
              <a:latin typeface="Candara" panose="020E0502030303020204" pitchFamily="34" charset="0"/>
            </a:endParaRPr>
          </a:p>
          <a:p>
            <a:pPr algn="just"/>
            <a:r>
              <a:rPr lang="en-US" sz="1000" b="1" dirty="0">
                <a:solidFill>
                  <a:srgbClr val="002060"/>
                </a:solidFill>
                <a:latin typeface="Candara" panose="020E0502030303020204" pitchFamily="34" charset="0"/>
              </a:rPr>
              <a:t>Industrial License:</a:t>
            </a:r>
            <a:r>
              <a:rPr lang="en-US" sz="1100" dirty="0">
                <a:solidFill>
                  <a:srgbClr val="002060"/>
                </a:solidFill>
                <a:latin typeface="Candara" panose="020E0502030303020204" pitchFamily="34" charset="0"/>
              </a:rPr>
              <a:t>	</a:t>
            </a:r>
            <a:r>
              <a:rPr lang="en-US" sz="900" dirty="0">
                <a:solidFill>
                  <a:srgbClr val="002060"/>
                </a:solidFill>
                <a:latin typeface="Candara" panose="020E0502030303020204" pitchFamily="34" charset="0"/>
                <a:cs typeface="Arial" pitchFamily="34" charset="0"/>
              </a:rPr>
              <a:t>20330215721</a:t>
            </a:r>
            <a:endParaRPr lang="en-US" sz="1100" dirty="0">
              <a:solidFill>
                <a:srgbClr val="002060"/>
              </a:solidFill>
              <a:latin typeface="Candara" panose="020E0502030303020204" pitchFamily="34" charset="0"/>
            </a:endParaRPr>
          </a:p>
          <a:p>
            <a:r>
              <a:rPr lang="en-US" sz="1000" b="1" dirty="0">
                <a:solidFill>
                  <a:srgbClr val="002060"/>
                </a:solidFill>
                <a:latin typeface="Candara" panose="020E0502030303020204" pitchFamily="34" charset="0"/>
              </a:rPr>
              <a:t>Chamber of Commerce:	</a:t>
            </a:r>
            <a:r>
              <a:rPr lang="en-US" sz="900" dirty="0">
                <a:solidFill>
                  <a:srgbClr val="002060"/>
                </a:solidFill>
                <a:latin typeface="Candara" panose="020E0502030303020204" pitchFamily="34" charset="0"/>
                <a:cs typeface="Arial" pitchFamily="34" charset="0"/>
              </a:rPr>
              <a:t>91312</a:t>
            </a:r>
            <a:endParaRPr lang="en-US" sz="1100" dirty="0">
              <a:solidFill>
                <a:srgbClr val="002060"/>
              </a:solidFill>
              <a:latin typeface="Candara" panose="020E0502030303020204" pitchFamily="34" charset="0"/>
            </a:endParaRPr>
          </a:p>
          <a:p>
            <a:pPr algn="just"/>
            <a:r>
              <a:rPr lang="en-US" sz="1000" b="1" dirty="0">
                <a:solidFill>
                  <a:srgbClr val="002060"/>
                </a:solidFill>
                <a:latin typeface="Candara" panose="020E0502030303020204" pitchFamily="34" charset="0"/>
              </a:rPr>
              <a:t>Industrial License:</a:t>
            </a:r>
            <a:r>
              <a:rPr lang="en-US" sz="1100" dirty="0">
                <a:solidFill>
                  <a:srgbClr val="002060"/>
                </a:solidFill>
                <a:latin typeface="Candara" panose="020E0502030303020204" pitchFamily="34" charset="0"/>
              </a:rPr>
              <a:t>	</a:t>
            </a:r>
            <a:r>
              <a:rPr lang="en-US" sz="900" dirty="0">
                <a:solidFill>
                  <a:srgbClr val="002060"/>
                </a:solidFill>
                <a:latin typeface="Candara" panose="020E0502030303020204" pitchFamily="34" charset="0"/>
                <a:cs typeface="Arial" pitchFamily="34" charset="0"/>
              </a:rPr>
              <a:t>20330215721</a:t>
            </a:r>
            <a:endParaRPr lang="en-US" sz="1100" dirty="0">
              <a:solidFill>
                <a:srgbClr val="002060"/>
              </a:solidFill>
              <a:latin typeface="Candara" panose="020E0502030303020204" pitchFamily="34" charset="0"/>
            </a:endParaRPr>
          </a:p>
          <a:p>
            <a:r>
              <a:rPr lang="en-US" sz="1000" b="1" dirty="0">
                <a:solidFill>
                  <a:srgbClr val="002060"/>
                </a:solidFill>
                <a:latin typeface="Candara" panose="020E0502030303020204" pitchFamily="34" charset="0"/>
              </a:rPr>
              <a:t>Chamber of Commerce:	</a:t>
            </a:r>
            <a:r>
              <a:rPr lang="en-US" sz="900" dirty="0">
                <a:solidFill>
                  <a:srgbClr val="002060"/>
                </a:solidFill>
                <a:latin typeface="Candara" panose="020E0502030303020204" pitchFamily="34" charset="0"/>
                <a:cs typeface="Arial" pitchFamily="34" charset="0"/>
              </a:rPr>
              <a:t>91312</a:t>
            </a:r>
          </a:p>
        </p:txBody>
      </p:sp>
      <p:sp>
        <p:nvSpPr>
          <p:cNvPr id="14" name="TextBox 13">
            <a:extLst>
              <a:ext uri="{FF2B5EF4-FFF2-40B4-BE49-F238E27FC236}">
                <a16:creationId xmlns:a16="http://schemas.microsoft.com/office/drawing/2014/main" id="{18D57442-A037-DDCD-1C2A-D49434C1027D}"/>
              </a:ext>
            </a:extLst>
          </p:cNvPr>
          <p:cNvSpPr txBox="1"/>
          <p:nvPr/>
        </p:nvSpPr>
        <p:spPr>
          <a:xfrm>
            <a:off x="152400" y="4518589"/>
            <a:ext cx="6477000" cy="1082111"/>
          </a:xfrm>
          <a:prstGeom prst="rect">
            <a:avLst/>
          </a:prstGeom>
          <a:noFill/>
          <a:ln>
            <a:noFill/>
          </a:ln>
        </p:spPr>
        <p:txBody>
          <a:bodyPr wrap="square" lIns="81045" tIns="40523" rIns="81045" bIns="40523" rtlCol="0">
            <a:spAutoFit/>
          </a:bodyPr>
          <a:lstStyle/>
          <a:p>
            <a:pPr algn="just"/>
            <a:r>
              <a:rPr lang="en-US" sz="1300" i="1" dirty="0">
                <a:latin typeface="Arial" panose="020B0604020202020204" pitchFamily="34" charset="0"/>
                <a:cs typeface="Arial" panose="020B0604020202020204" pitchFamily="34" charset="0"/>
              </a:rPr>
              <a:t>These and more products of our </a:t>
            </a:r>
            <a:r>
              <a:rPr lang="en-US" sz="1300" i="1" u="sng" dirty="0">
                <a:latin typeface="Arial" panose="020B0604020202020204" pitchFamily="34" charset="0"/>
                <a:cs typeface="Arial" panose="020B0604020202020204" pitchFamily="34" charset="0"/>
              </a:rPr>
              <a:t>Top of the Line </a:t>
            </a:r>
            <a:r>
              <a:rPr lang="en-US" sz="1300" i="1" u="sng" dirty="0" err="1">
                <a:latin typeface="Arial" panose="020B0604020202020204" pitchFamily="34" charset="0"/>
                <a:cs typeface="Arial" panose="020B0604020202020204" pitchFamily="34" charset="0"/>
              </a:rPr>
              <a:t>Equipments</a:t>
            </a:r>
            <a:r>
              <a:rPr lang="en-US" sz="1300" i="1" u="sng" dirty="0">
                <a:latin typeface="Arial" panose="020B0604020202020204" pitchFamily="34" charset="0"/>
                <a:cs typeface="Arial" panose="020B0604020202020204" pitchFamily="34" charset="0"/>
              </a:rPr>
              <a:t> and Machineries</a:t>
            </a:r>
            <a:r>
              <a:rPr lang="en-US" sz="1300" i="1" dirty="0">
                <a:latin typeface="Arial" panose="020B0604020202020204" pitchFamily="34" charset="0"/>
                <a:cs typeface="Arial" panose="020B0604020202020204" pitchFamily="34" charset="0"/>
              </a:rPr>
              <a:t> which we constantly upgrade at par with our skilled, trained and professional manpower resources to ensure that international standards and specifications are met. This would mean that </a:t>
            </a:r>
            <a:r>
              <a:rPr lang="en-US" sz="1300" b="1" i="1" dirty="0">
                <a:latin typeface="Arial" panose="020B0604020202020204" pitchFamily="34" charset="0"/>
                <a:cs typeface="Arial" panose="020B0604020202020204" pitchFamily="34" charset="0"/>
              </a:rPr>
              <a:t>AMG</a:t>
            </a:r>
            <a:r>
              <a:rPr lang="en-US" sz="1300" i="1" dirty="0">
                <a:latin typeface="Arial" panose="020B0604020202020204" pitchFamily="34" charset="0"/>
                <a:cs typeface="Arial" panose="020B0604020202020204" pitchFamily="34" charset="0"/>
              </a:rPr>
              <a:t> will continue to strive and achieve for </a:t>
            </a:r>
            <a:r>
              <a:rPr lang="en-US" sz="1300" b="1" i="1" u="sng" dirty="0">
                <a:latin typeface="Arial" panose="020B0604020202020204" pitchFamily="34" charset="0"/>
                <a:cs typeface="Arial" panose="020B0604020202020204" pitchFamily="34" charset="0"/>
              </a:rPr>
              <a:t>excellent quality products and services.</a:t>
            </a:r>
            <a:endParaRPr lang="en-GB" sz="1300" u="sng" dirty="0">
              <a:latin typeface="Arial" panose="020B0604020202020204" pitchFamily="34" charset="0"/>
              <a:cs typeface="Arial" panose="020B0604020202020204" pitchFamily="34" charset="0"/>
            </a:endParaRPr>
          </a:p>
        </p:txBody>
      </p:sp>
      <p:pic>
        <p:nvPicPr>
          <p:cNvPr id="16" name="Picture 15" descr="A picture containing drawing&#10;&#10;Description automatically generated">
            <a:extLst>
              <a:ext uri="{FF2B5EF4-FFF2-40B4-BE49-F238E27FC236}">
                <a16:creationId xmlns:a16="http://schemas.microsoft.com/office/drawing/2014/main" id="{30560EF7-196F-AC04-CDB9-FF4DD5FB2A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sp>
        <p:nvSpPr>
          <p:cNvPr id="4" name="Rectangle 3">
            <a:extLst>
              <a:ext uri="{FF2B5EF4-FFF2-40B4-BE49-F238E27FC236}">
                <a16:creationId xmlns:a16="http://schemas.microsoft.com/office/drawing/2014/main" id="{5D9ADD82-D67E-77A3-FD87-5816A9239076}"/>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898104A-D607-3447-7C3E-6AB92FF2B35B}"/>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43446E1-6494-83BB-DA8E-698C24C1AA5F}"/>
              </a:ext>
            </a:extLst>
          </p:cNvPr>
          <p:cNvSpPr/>
          <p:nvPr/>
        </p:nvSpPr>
        <p:spPr>
          <a:xfrm>
            <a:off x="762000" y="27685"/>
            <a:ext cx="33087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bodyPr>
          <a:lstStyle/>
          <a:p>
            <a:r>
              <a:rPr lang="en-US" sz="2000" b="1" spc="50" dirty="0">
                <a:ln w="0"/>
                <a:solidFill>
                  <a:schemeClr val="bg2"/>
                </a:solidFill>
                <a:effectLst>
                  <a:innerShdw blurRad="63500" dist="50800" dir="13500000">
                    <a:srgbClr val="000000">
                      <a:alpha val="50000"/>
                    </a:srgbClr>
                  </a:innerShdw>
                </a:effectLst>
              </a:rPr>
              <a:t>Introduction</a:t>
            </a:r>
          </a:p>
        </p:txBody>
      </p:sp>
      <p:pic>
        <p:nvPicPr>
          <p:cNvPr id="9" name="Picture 8" descr="A picture containing drawing&#10;&#10;Description automatically generated">
            <a:extLst>
              <a:ext uri="{FF2B5EF4-FFF2-40B4-BE49-F238E27FC236}">
                <a16:creationId xmlns:a16="http://schemas.microsoft.com/office/drawing/2014/main" id="{FE7C919E-3EFC-F447-1422-5B9583CE810F}"/>
              </a:ext>
            </a:extLst>
          </p:cNvPr>
          <p:cNvPicPr>
            <a:picLocks noChangeAspect="1"/>
          </p:cNvPicPr>
          <p:nvPr/>
        </p:nvPicPr>
        <p:blipFill rotWithShape="1">
          <a:blip r:embed="rId4" cstate="print">
            <a:alphaModFix amt="13000"/>
            <a:extLst>
              <a:ext uri="{28A0092B-C50C-407E-A947-70E740481C1C}">
                <a14:useLocalDpi xmlns:a14="http://schemas.microsoft.com/office/drawing/2010/main" val="0"/>
              </a:ext>
            </a:extLst>
          </a:blip>
          <a:srcRect t="-21317" b="21317"/>
          <a:stretch/>
        </p:blipFill>
        <p:spPr>
          <a:xfrm>
            <a:off x="457200" y="-666750"/>
            <a:ext cx="5562600" cy="6953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00">
        <p:cover/>
      </p:transition>
    </mc:Choice>
    <mc:Fallback xmlns="">
      <p:transition spd="slow" advTm="22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75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750"/>
                                        <p:tgtEl>
                                          <p:spTgt spid="11"/>
                                        </p:tgtEl>
                                      </p:cBhvr>
                                    </p:animEffect>
                                  </p:childTnLst>
                                </p:cTn>
                              </p:par>
                              <p:par>
                                <p:cTn id="18" presetID="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ppt_x"/>
                                          </p:val>
                                        </p:tav>
                                        <p:tav tm="100000">
                                          <p:val>
                                            <p:strVal val="#ppt_x"/>
                                          </p:val>
                                        </p:tav>
                                      </p:tavLst>
                                    </p:anim>
                                    <p:anim calcmode="lin" valueType="num">
                                      <p:cBhvr additive="base">
                                        <p:cTn id="2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12" name="Picture 11" descr="A picture containing drawing&#10;&#10;Description automatically generated">
            <a:extLst>
              <a:ext uri="{FF2B5EF4-FFF2-40B4-BE49-F238E27FC236}">
                <a16:creationId xmlns:a16="http://schemas.microsoft.com/office/drawing/2014/main" id="{9EB277EC-B570-DE17-9042-86BB35717B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44965" y="-221358"/>
            <a:ext cx="599589" cy="648543"/>
          </a:xfrm>
          <a:prstGeom prst="rect">
            <a:avLst/>
          </a:prstGeom>
        </p:spPr>
      </p:pic>
      <p:pic>
        <p:nvPicPr>
          <p:cNvPr id="8" name="Picture 7" descr="A collage of several images of a warehouse&#10;&#10;Description automatically generated">
            <a:extLst>
              <a:ext uri="{FF2B5EF4-FFF2-40B4-BE49-F238E27FC236}">
                <a16:creationId xmlns:a16="http://schemas.microsoft.com/office/drawing/2014/main" id="{F55DC4BE-218A-8B75-74CB-88920F4485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7991"/>
            <a:ext cx="6856739" cy="4471174"/>
          </a:xfrm>
          <a:prstGeom prst="rect">
            <a:avLst/>
          </a:prstGeom>
        </p:spPr>
      </p:pic>
      <p:pic>
        <p:nvPicPr>
          <p:cNvPr id="10" name="Picture 9" descr="A building with a glass wall and stairs&#10;&#10;Description automatically generated with medium confidence">
            <a:extLst>
              <a:ext uri="{FF2B5EF4-FFF2-40B4-BE49-F238E27FC236}">
                <a16:creationId xmlns:a16="http://schemas.microsoft.com/office/drawing/2014/main" id="{2CB3FFBC-AFA3-401D-0970-D68C87BB1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11" name="Rectangle 10">
            <a:extLst>
              <a:ext uri="{FF2B5EF4-FFF2-40B4-BE49-F238E27FC236}">
                <a16:creationId xmlns:a16="http://schemas.microsoft.com/office/drawing/2014/main" id="{2A86E633-7E1A-1AFD-93B1-70A6ED3EF8E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57E5BFE-0775-D936-E00C-10616BE1EDAA}"/>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D65BEAA-1215-687C-3E7E-4AF6B18C5AC1}"/>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Tree>
    <p:extLst>
      <p:ext uri="{BB962C8B-B14F-4D97-AF65-F5344CB8AC3E}">
        <p14:creationId xmlns:p14="http://schemas.microsoft.com/office/powerpoint/2010/main" val="1095989783"/>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truck is parked on the side of a building&#10;&#10;Description automatically generated">
            <a:extLst>
              <a:ext uri="{FF2B5EF4-FFF2-40B4-BE49-F238E27FC236}">
                <a16:creationId xmlns:a16="http://schemas.microsoft.com/office/drawing/2014/main" id="{17D2DC88-7811-B324-BBC4-4B3ECAA48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1573"/>
            <a:ext cx="6856739" cy="4626735"/>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01BD4E7-8C69-4415-87DC-76096A9939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08A0EE42-6FF5-6D46-8955-0167ECACE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6506F38D-F8B5-6A60-198E-DF0EF4C6A5D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DB56552-A847-8343-4015-7D3C1BB68082}"/>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5A71088-7CC5-3057-3C03-B54FC35041D1}"/>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Tree>
    <p:extLst>
      <p:ext uri="{BB962C8B-B14F-4D97-AF65-F5344CB8AC3E}">
        <p14:creationId xmlns:p14="http://schemas.microsoft.com/office/powerpoint/2010/main" val="4245624634"/>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96F97866-12FB-AD70-EE2E-6A78BAAD5F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D3AF65CC-7301-9692-E80D-2479E9A18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FC4D9045-01AC-5BBE-63F1-27B6D3982D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648F56-B362-741C-C062-5FEEF4D5476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warehouse with many shelves&#10;&#10;Description automatically generated with medium confidence">
            <a:extLst>
              <a:ext uri="{FF2B5EF4-FFF2-40B4-BE49-F238E27FC236}">
                <a16:creationId xmlns:a16="http://schemas.microsoft.com/office/drawing/2014/main" id="{3DB7E1F2-BC89-C792-D0EE-4C2D0D8C3143}"/>
              </a:ext>
            </a:extLst>
          </p:cNvPr>
          <p:cNvPicPr>
            <a:picLocks noChangeAspect="1"/>
          </p:cNvPicPr>
          <p:nvPr/>
        </p:nvPicPr>
        <p:blipFill>
          <a:blip r:embed="rId5" cstate="print">
            <a:alphaModFix amt="22000"/>
            <a:extLst>
              <a:ext uri="{28A0092B-C50C-407E-A947-70E740481C1C}">
                <a14:useLocalDpi xmlns:a14="http://schemas.microsoft.com/office/drawing/2010/main" val="0"/>
              </a:ext>
            </a:extLst>
          </a:blip>
          <a:stretch>
            <a:fillRect/>
          </a:stretch>
        </p:blipFill>
        <p:spPr>
          <a:xfrm>
            <a:off x="29850" y="586484"/>
            <a:ext cx="6787220" cy="5090415"/>
          </a:xfrm>
          <a:prstGeom prst="rect">
            <a:avLst/>
          </a:prstGeom>
        </p:spPr>
      </p:pic>
      <p:pic>
        <p:nvPicPr>
          <p:cNvPr id="11" name="Picture 10" descr="A warehouse with many shelves&#10;&#10;Description automatically generated with medium confidence">
            <a:extLst>
              <a:ext uri="{FF2B5EF4-FFF2-40B4-BE49-F238E27FC236}">
                <a16:creationId xmlns:a16="http://schemas.microsoft.com/office/drawing/2014/main" id="{D7C4C0FA-5144-7440-9D71-380A9219C7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99" y="1024791"/>
            <a:ext cx="4419601" cy="2914651"/>
          </a:xfrm>
          <a:prstGeom prst="rect">
            <a:avLst/>
          </a:prstGeom>
        </p:spPr>
      </p:pic>
      <p:pic>
        <p:nvPicPr>
          <p:cNvPr id="13" name="Picture 12" descr="A warehouse with many stacks of pallets&#10;&#10;Description automatically generated">
            <a:extLst>
              <a:ext uri="{FF2B5EF4-FFF2-40B4-BE49-F238E27FC236}">
                <a16:creationId xmlns:a16="http://schemas.microsoft.com/office/drawing/2014/main" id="{22540CFD-B55A-EE31-7AE5-2C041E78CD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399" y="4080006"/>
            <a:ext cx="1981200" cy="1485900"/>
          </a:xfrm>
          <a:prstGeom prst="rect">
            <a:avLst/>
          </a:prstGeom>
        </p:spPr>
      </p:pic>
      <p:pic>
        <p:nvPicPr>
          <p:cNvPr id="15" name="Picture 14" descr="A warehouse with stacks of yellow rolls&#10;&#10;Description automatically generated">
            <a:extLst>
              <a:ext uri="{FF2B5EF4-FFF2-40B4-BE49-F238E27FC236}">
                <a16:creationId xmlns:a16="http://schemas.microsoft.com/office/drawing/2014/main" id="{8BFEA821-2A93-0124-AF42-EE9111FB7E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4400" y="800100"/>
            <a:ext cx="1981200" cy="1506367"/>
          </a:xfrm>
          <a:prstGeom prst="rect">
            <a:avLst/>
          </a:prstGeom>
        </p:spPr>
      </p:pic>
      <p:pic>
        <p:nvPicPr>
          <p:cNvPr id="17" name="Picture 16" descr="A warehouse with many boxes&#10;&#10;Description automatically generated">
            <a:extLst>
              <a:ext uri="{FF2B5EF4-FFF2-40B4-BE49-F238E27FC236}">
                <a16:creationId xmlns:a16="http://schemas.microsoft.com/office/drawing/2014/main" id="{723FA15C-69C0-65C2-6B04-D66F308B7F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4134" y="4080006"/>
            <a:ext cx="1981200" cy="1485900"/>
          </a:xfrm>
          <a:prstGeom prst="rect">
            <a:avLst/>
          </a:prstGeom>
        </p:spPr>
      </p:pic>
      <p:pic>
        <p:nvPicPr>
          <p:cNvPr id="19" name="Picture 18" descr="A warehouse with many stacks of materials&#10;&#10;Description automatically generated with medium confidence">
            <a:extLst>
              <a:ext uri="{FF2B5EF4-FFF2-40B4-BE49-F238E27FC236}">
                <a16:creationId xmlns:a16="http://schemas.microsoft.com/office/drawing/2014/main" id="{C662DA19-2422-67E2-FC76-546F7AFF3C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666" t="-10545" r="27666" b="10545"/>
          <a:stretch/>
        </p:blipFill>
        <p:spPr>
          <a:xfrm>
            <a:off x="3969640" y="2290486"/>
            <a:ext cx="2727019" cy="1633814"/>
          </a:xfrm>
          <a:prstGeom prst="rect">
            <a:avLst/>
          </a:prstGeom>
        </p:spPr>
      </p:pic>
      <p:pic>
        <p:nvPicPr>
          <p:cNvPr id="21" name="Picture 20" descr="A warehouse with pallets of goods&#10;&#10;Description automatically generated">
            <a:extLst>
              <a:ext uri="{FF2B5EF4-FFF2-40B4-BE49-F238E27FC236}">
                <a16:creationId xmlns:a16="http://schemas.microsoft.com/office/drawing/2014/main" id="{6CA94735-97D9-A7F5-CCC7-A883D5BEAF50}"/>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7254"/>
                    </a14:imgEffect>
                    <a14:imgEffect>
                      <a14:saturation sat="212000"/>
                    </a14:imgEffect>
                  </a14:imgLayer>
                </a14:imgProps>
              </a:ext>
              <a:ext uri="{28A0092B-C50C-407E-A947-70E740481C1C}">
                <a14:useLocalDpi xmlns:a14="http://schemas.microsoft.com/office/drawing/2010/main" val="0"/>
              </a:ext>
            </a:extLst>
          </a:blip>
          <a:stretch>
            <a:fillRect/>
          </a:stretch>
        </p:blipFill>
        <p:spPr>
          <a:xfrm>
            <a:off x="4724401" y="4080006"/>
            <a:ext cx="1981199" cy="1485900"/>
          </a:xfrm>
          <a:prstGeom prst="rect">
            <a:avLst/>
          </a:prstGeom>
        </p:spPr>
      </p:pic>
      <p:sp>
        <p:nvSpPr>
          <p:cNvPr id="22" name="TextBox 21">
            <a:extLst>
              <a:ext uri="{FF2B5EF4-FFF2-40B4-BE49-F238E27FC236}">
                <a16:creationId xmlns:a16="http://schemas.microsoft.com/office/drawing/2014/main" id="{7F7430E0-B4AB-C610-3360-A6C9B5730358}"/>
              </a:ext>
            </a:extLst>
          </p:cNvPr>
          <p:cNvSpPr txBox="1"/>
          <p:nvPr/>
        </p:nvSpPr>
        <p:spPr>
          <a:xfrm>
            <a:off x="381000" y="640143"/>
            <a:ext cx="4094334" cy="338554"/>
          </a:xfrm>
          <a:prstGeom prst="rect">
            <a:avLst/>
          </a:prstGeom>
          <a:noFill/>
        </p:spPr>
        <p:txBody>
          <a:bodyPr wrap="square" rtlCol="0">
            <a:spAutoFit/>
          </a:bodyPr>
          <a:lstStyle/>
          <a:p>
            <a:pPr algn="ctr"/>
            <a:r>
              <a:rPr lang="en-US" dirty="0">
                <a:solidFill>
                  <a:schemeClr val="bg1"/>
                </a:solidFill>
                <a:highlight>
                  <a:srgbClr val="800000"/>
                </a:highlight>
                <a:latin typeface="Candara" panose="020E0502030303020204" pitchFamily="34" charset="0"/>
              </a:rPr>
              <a:t>WAREHOUSE AREA</a:t>
            </a:r>
            <a:endParaRPr lang="en-GB" dirty="0">
              <a:solidFill>
                <a:schemeClr val="bg1"/>
              </a:solidFill>
              <a:highlight>
                <a:srgbClr val="800000"/>
              </a:highlight>
              <a:latin typeface="Candara" panose="020E0502030303020204" pitchFamily="34" charset="0"/>
            </a:endParaRPr>
          </a:p>
        </p:txBody>
      </p:sp>
    </p:spTree>
    <p:extLst>
      <p:ext uri="{BB962C8B-B14F-4D97-AF65-F5344CB8AC3E}">
        <p14:creationId xmlns:p14="http://schemas.microsoft.com/office/powerpoint/2010/main" val="3078000070"/>
      </p:ext>
    </p:extLst>
  </p:cSld>
  <p:clrMapOvr>
    <a:masterClrMapping/>
  </p:clrMapOvr>
  <mc:AlternateContent xmlns:mc="http://schemas.openxmlformats.org/markup-compatibility/2006" xmlns:p14="http://schemas.microsoft.com/office/powerpoint/2010/main">
    <mc:Choice Requires="p14">
      <p:transition spd="slow" p14:dur="2000" advTm="6300">
        <p:cover/>
      </p:transition>
    </mc:Choice>
    <mc:Fallback xmlns="">
      <p:transition spd="slow" advTm="63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75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750"/>
                                        <p:tgtEl>
                                          <p:spTgt spid="11"/>
                                        </p:tgtEl>
                                      </p:cBhvr>
                                    </p:animEffect>
                                  </p:childTnLst>
                                </p:cTn>
                              </p:par>
                            </p:childTnLst>
                          </p:cTn>
                        </p:par>
                        <p:par>
                          <p:cTn id="14" fill="hold">
                            <p:stCondLst>
                              <p:cond delay="750"/>
                            </p:stCondLst>
                            <p:childTnLst>
                              <p:par>
                                <p:cTn id="15" presetID="14"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1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1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1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500"/>
                                        <p:tgtEl>
                                          <p:spTgt spid="17"/>
                                        </p:tgtEl>
                                      </p:cBhvr>
                                    </p:animEffect>
                                  </p:childTnLst>
                                </p:cTn>
                              </p:par>
                              <p:par>
                                <p:cTn id="27" presetID="14" presetClass="entr" presetSubtype="1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ollage of a building&#10;&#10;Description automatically generated">
            <a:extLst>
              <a:ext uri="{FF2B5EF4-FFF2-40B4-BE49-F238E27FC236}">
                <a16:creationId xmlns:a16="http://schemas.microsoft.com/office/drawing/2014/main" id="{9D49909C-EC31-064F-E88B-AE35D60BF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 y="755318"/>
            <a:ext cx="6833880" cy="4754067"/>
          </a:xfrm>
          <a:prstGeom prst="rect">
            <a:avLst/>
          </a:prstGeom>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building with a glass wall and stairs&#10;&#10;Description automatically generated with medium confidence">
            <a:extLst>
              <a:ext uri="{FF2B5EF4-FFF2-40B4-BE49-F238E27FC236}">
                <a16:creationId xmlns:a16="http://schemas.microsoft.com/office/drawing/2014/main" id="{AFB5EE01-626F-1B24-6F37-59B0C395D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914E89A6-934D-CB3D-2238-AED005CDC4D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A2016A5-5093-B843-4518-3F314CC316FF}"/>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25D2ECA2-6683-8181-4C07-440C311D53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sp>
        <p:nvSpPr>
          <p:cNvPr id="13" name="TextBox 12">
            <a:extLst>
              <a:ext uri="{FF2B5EF4-FFF2-40B4-BE49-F238E27FC236}">
                <a16:creationId xmlns:a16="http://schemas.microsoft.com/office/drawing/2014/main" id="{A91A285B-0E51-6D37-A163-00AC0BAF3447}"/>
              </a:ext>
            </a:extLst>
          </p:cNvPr>
          <p:cNvSpPr txBox="1"/>
          <p:nvPr/>
        </p:nvSpPr>
        <p:spPr>
          <a:xfrm>
            <a:off x="3589020" y="2621280"/>
            <a:ext cx="2590800" cy="276999"/>
          </a:xfrm>
          <a:prstGeom prst="rect">
            <a:avLst/>
          </a:prstGeom>
          <a:noFill/>
        </p:spPr>
        <p:txBody>
          <a:bodyPr wrap="square" rtlCol="0">
            <a:spAutoFit/>
          </a:bodyPr>
          <a:lstStyle/>
          <a:p>
            <a:pPr algn="ctr"/>
            <a:r>
              <a:rPr lang="en-US" sz="1200" b="1" dirty="0">
                <a:solidFill>
                  <a:schemeClr val="bg1"/>
                </a:solidFill>
                <a:latin typeface="Abadi" panose="020B0604020104020204" pitchFamily="34" charset="0"/>
              </a:rPr>
              <a:t>AMG MAIN OFFICE</a:t>
            </a:r>
            <a:endParaRPr lang="en-GB" sz="1200" b="1" dirty="0">
              <a:solidFill>
                <a:schemeClr val="bg1"/>
              </a:solidFill>
              <a:latin typeface="Abadi" panose="020B0604020104020204" pitchFamily="34" charset="0"/>
            </a:endParaRPr>
          </a:p>
        </p:txBody>
      </p:sp>
    </p:spTree>
    <p:extLst>
      <p:ext uri="{BB962C8B-B14F-4D97-AF65-F5344CB8AC3E}">
        <p14:creationId xmlns:p14="http://schemas.microsoft.com/office/powerpoint/2010/main" val="1236283343"/>
      </p:ext>
    </p:extLst>
  </p:cSld>
  <p:clrMapOvr>
    <a:masterClrMapping/>
  </p:clrMapOvr>
  <mc:AlternateContent xmlns:mc="http://schemas.openxmlformats.org/markup-compatibility/2006" xmlns:p14="http://schemas.microsoft.com/office/powerpoint/2010/main">
    <mc:Choice Requires="p14">
      <p:transition spd="slow" p14:dur="2000" advTm="4000">
        <p:cover/>
      </p:transition>
    </mc:Choice>
    <mc:Fallback xmlns="">
      <p:transition spd="slow" advTm="4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9" name="Rectangle 8">
            <a:extLst>
              <a:ext uri="{FF2B5EF4-FFF2-40B4-BE49-F238E27FC236}">
                <a16:creationId xmlns:a16="http://schemas.microsoft.com/office/drawing/2014/main" id="{F656EA3E-FF82-34C7-6744-55CFC35563A5}"/>
              </a:ext>
            </a:extLst>
          </p:cNvPr>
          <p:cNvSpPr/>
          <p:nvPr/>
        </p:nvSpPr>
        <p:spPr>
          <a:xfrm>
            <a:off x="2535883" y="-81827"/>
            <a:ext cx="4680344" cy="574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spc="50" dirty="0">
                <a:ln w="0"/>
                <a:solidFill>
                  <a:srgbClr val="FFFF00"/>
                </a:solidFill>
                <a:effectLst>
                  <a:innerShdw blurRad="63500" dist="50800" dir="13500000">
                    <a:srgbClr val="000000">
                      <a:alpha val="50000"/>
                    </a:srgbClr>
                  </a:innerShdw>
                </a:effectLst>
              </a:rPr>
              <a:t>Major Equipment</a:t>
            </a:r>
          </a:p>
        </p:txBody>
      </p:sp>
      <p:pic>
        <p:nvPicPr>
          <p:cNvPr id="3" name="Picture 2" descr="A picture containing photo, building, different, sitting&#10;&#10;Description automatically generated">
            <a:extLst>
              <a:ext uri="{FF2B5EF4-FFF2-40B4-BE49-F238E27FC236}">
                <a16:creationId xmlns:a16="http://schemas.microsoft.com/office/drawing/2014/main" id="{0B3F4B4D-7D56-ECE6-D586-033C5883E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4" y="766419"/>
            <a:ext cx="6759507" cy="465344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E711793-9BD2-A5F2-9F77-BDD5996694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778ABE34-38BC-CE49-E951-343D751994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55CF1B16-7B9C-D023-9037-679A6442AC3B}"/>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2F9D5F2-D53F-AD54-1708-6BF6AB634DFE}"/>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4753691"/>
      </p:ext>
    </p:extLst>
  </p:cSld>
  <p:clrMapOvr>
    <a:masterClrMapping/>
  </p:clrMapOvr>
  <mc:AlternateContent xmlns:mc="http://schemas.openxmlformats.org/markup-compatibility/2006" xmlns:p14="http://schemas.microsoft.com/office/powerpoint/2010/main">
    <mc:Choice Requires="p14">
      <p:transition spd="slow" p14:dur="2000" advTm="4000">
        <p:cover/>
      </p:transition>
    </mc:Choice>
    <mc:Fallback xmlns="">
      <p:transition spd="slow" advTm="4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96F97866-12FB-AD70-EE2E-6A78BAAD5F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D3AF65CC-7301-9692-E80D-2479E9A18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FC4D9045-01AC-5BBE-63F1-27B6D3982D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648F56-B362-741C-C062-5FEEF4D5476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F7430E0-B4AB-C610-3360-A6C9B5730358}"/>
              </a:ext>
            </a:extLst>
          </p:cNvPr>
          <p:cNvSpPr txBox="1"/>
          <p:nvPr/>
        </p:nvSpPr>
        <p:spPr>
          <a:xfrm>
            <a:off x="22293" y="647700"/>
            <a:ext cx="6835075" cy="338554"/>
          </a:xfrm>
          <a:prstGeom prst="rect">
            <a:avLst/>
          </a:prstGeom>
          <a:noFill/>
        </p:spPr>
        <p:txBody>
          <a:bodyPr wrap="square" rtlCol="0">
            <a:spAutoFit/>
          </a:bodyPr>
          <a:lstStyle/>
          <a:p>
            <a:pPr algn="ctr"/>
            <a:r>
              <a:rPr lang="en-US" dirty="0">
                <a:solidFill>
                  <a:schemeClr val="bg1"/>
                </a:solidFill>
                <a:highlight>
                  <a:srgbClr val="800000"/>
                </a:highlight>
                <a:latin typeface="Candara" panose="020E0502030303020204" pitchFamily="34" charset="0"/>
              </a:rPr>
              <a:t>WATER JET MACHINE - (</a:t>
            </a:r>
            <a:r>
              <a:rPr lang="en-US" sz="1600" dirty="0">
                <a:solidFill>
                  <a:schemeClr val="bg2"/>
                </a:solidFill>
                <a:effectLst/>
                <a:highlight>
                  <a:srgbClr val="800000"/>
                </a:highlight>
                <a:latin typeface="Candara" panose="020E0502030303020204" pitchFamily="34" charset="0"/>
                <a:ea typeface="Times New Roman" panose="02020603050405020304" pitchFamily="18" charset="0"/>
                <a:cs typeface="Arial" panose="020B0604020202020204" pitchFamily="34" charset="0"/>
              </a:rPr>
              <a:t>TEXA-00077457)</a:t>
            </a:r>
            <a:endParaRPr lang="en-GB" dirty="0">
              <a:solidFill>
                <a:schemeClr val="bg2"/>
              </a:solidFill>
              <a:highlight>
                <a:srgbClr val="800000"/>
              </a:highlight>
              <a:latin typeface="Candara" panose="020E0502030303020204" pitchFamily="34" charset="0"/>
            </a:endParaRPr>
          </a:p>
        </p:txBody>
      </p:sp>
      <p:pic>
        <p:nvPicPr>
          <p:cNvPr id="9" name="Picture 8" descr="A large metal structure in a warehouse&#10;&#10;Description automatically generated with medium confidence">
            <a:extLst>
              <a:ext uri="{FF2B5EF4-FFF2-40B4-BE49-F238E27FC236}">
                <a16:creationId xmlns:a16="http://schemas.microsoft.com/office/drawing/2014/main" id="{EBEAB1C8-FECD-0493-486B-3C331A46231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81000" y="1028700"/>
            <a:ext cx="6019800" cy="4514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large machine in a room&#10;&#10;Description automatically generated">
            <a:extLst>
              <a:ext uri="{FF2B5EF4-FFF2-40B4-BE49-F238E27FC236}">
                <a16:creationId xmlns:a16="http://schemas.microsoft.com/office/drawing/2014/main" id="{AD0EDF54-C07D-65B8-B5AB-13135A0FECA7}"/>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85000"/>
                    </a14:imgEffect>
                    <a14:imgEffect>
                      <a14:brightnessContrast bright="39000"/>
                    </a14:imgEffect>
                  </a14:imgLayer>
                </a14:imgProps>
              </a:ext>
              <a:ext uri="{28A0092B-C50C-407E-A947-70E740481C1C}">
                <a14:useLocalDpi xmlns:a14="http://schemas.microsoft.com/office/drawing/2010/main" val="0"/>
              </a:ext>
            </a:extLst>
          </a:blip>
          <a:stretch>
            <a:fillRect/>
          </a:stretch>
        </p:blipFill>
        <p:spPr>
          <a:xfrm>
            <a:off x="3545376" y="1067334"/>
            <a:ext cx="2825196" cy="2118897"/>
          </a:xfrm>
          <a:prstGeom prst="ellipse">
            <a:avLst/>
          </a:prstGeom>
          <a:ln w="127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Rectangle 23">
            <a:extLst>
              <a:ext uri="{FF2B5EF4-FFF2-40B4-BE49-F238E27FC236}">
                <a16:creationId xmlns:a16="http://schemas.microsoft.com/office/drawing/2014/main" id="{EE449DB5-13DE-E049-A523-13A4135203E0}"/>
              </a:ext>
            </a:extLst>
          </p:cNvPr>
          <p:cNvSpPr/>
          <p:nvPr/>
        </p:nvSpPr>
        <p:spPr>
          <a:xfrm>
            <a:off x="762000" y="44600"/>
            <a:ext cx="46803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FFFF00"/>
                </a:solidFill>
                <a:effectLst>
                  <a:innerShdw blurRad="63500" dist="50800" dir="13500000">
                    <a:srgbClr val="000000">
                      <a:alpha val="50000"/>
                    </a:srgbClr>
                  </a:innerShdw>
                </a:effectLst>
              </a:rPr>
              <a:t>Major Equipment</a:t>
            </a:r>
          </a:p>
        </p:txBody>
      </p:sp>
    </p:spTree>
    <p:extLst>
      <p:ext uri="{BB962C8B-B14F-4D97-AF65-F5344CB8AC3E}">
        <p14:creationId xmlns:p14="http://schemas.microsoft.com/office/powerpoint/2010/main" val="2825912334"/>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2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machine in a factory&#10;&#10;Description automatically generated">
            <a:extLst>
              <a:ext uri="{FF2B5EF4-FFF2-40B4-BE49-F238E27FC236}">
                <a16:creationId xmlns:a16="http://schemas.microsoft.com/office/drawing/2014/main" id="{EF2C3FE9-AECD-857D-66B3-FBBD09F233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tretch>
            <a:fillRect/>
          </a:stretch>
        </p:blipFill>
        <p:spPr>
          <a:xfrm>
            <a:off x="175070" y="1070324"/>
            <a:ext cx="6530530" cy="4530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96F97866-12FB-AD70-EE2E-6A78BAAD5F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D3AF65CC-7301-9692-E80D-2479E9A18F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FC4D9045-01AC-5BBE-63F1-27B6D3982D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648F56-B362-741C-C062-5FEEF4D5476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F7430E0-B4AB-C610-3360-A6C9B5730358}"/>
              </a:ext>
            </a:extLst>
          </p:cNvPr>
          <p:cNvSpPr txBox="1"/>
          <p:nvPr/>
        </p:nvSpPr>
        <p:spPr>
          <a:xfrm>
            <a:off x="22293" y="647700"/>
            <a:ext cx="6835075" cy="338554"/>
          </a:xfrm>
          <a:prstGeom prst="rect">
            <a:avLst/>
          </a:prstGeom>
          <a:noFill/>
        </p:spPr>
        <p:txBody>
          <a:bodyPr wrap="square" rtlCol="0">
            <a:spAutoFit/>
          </a:bodyPr>
          <a:lstStyle/>
          <a:p>
            <a:pPr algn="ctr"/>
            <a:r>
              <a:rPr lang="en-US" dirty="0">
                <a:solidFill>
                  <a:schemeClr val="bg1"/>
                </a:solidFill>
                <a:highlight>
                  <a:srgbClr val="800000"/>
                </a:highlight>
                <a:latin typeface="Candara" panose="020E0502030303020204" pitchFamily="34" charset="0"/>
              </a:rPr>
              <a:t>LASER </a:t>
            </a:r>
            <a:r>
              <a:rPr lang="en-US" dirty="0">
                <a:solidFill>
                  <a:schemeClr val="bg2"/>
                </a:solidFill>
                <a:highlight>
                  <a:srgbClr val="800000"/>
                </a:highlight>
                <a:latin typeface="Candara" panose="020E0502030303020204" pitchFamily="34" charset="0"/>
              </a:rPr>
              <a:t>MACHINE – (</a:t>
            </a:r>
            <a:r>
              <a:rPr lang="en-US" sz="1600" dirty="0">
                <a:solidFill>
                  <a:schemeClr val="bg2"/>
                </a:solidFill>
                <a:effectLst/>
                <a:highlight>
                  <a:srgbClr val="800000"/>
                </a:highlight>
                <a:latin typeface="Candara" panose="020E0502030303020204" pitchFamily="34" charset="0"/>
                <a:ea typeface="Times New Roman" panose="02020603050405020304" pitchFamily="18" charset="0"/>
                <a:cs typeface="Arial" panose="020B0604020202020204" pitchFamily="34" charset="0"/>
              </a:rPr>
              <a:t>ERMAK 18879-n8v654 )</a:t>
            </a:r>
            <a:endParaRPr lang="en-GB" dirty="0">
              <a:solidFill>
                <a:schemeClr val="bg2"/>
              </a:solidFill>
              <a:highlight>
                <a:srgbClr val="800000"/>
              </a:highlight>
              <a:latin typeface="Candara" panose="020E0502030303020204" pitchFamily="34" charset="0"/>
            </a:endParaRPr>
          </a:p>
        </p:txBody>
      </p:sp>
      <p:pic>
        <p:nvPicPr>
          <p:cNvPr id="12" name="Picture 11" descr="A person standing next to a large machine&#10;&#10;Description automatically generated">
            <a:extLst>
              <a:ext uri="{FF2B5EF4-FFF2-40B4-BE49-F238E27FC236}">
                <a16:creationId xmlns:a16="http://schemas.microsoft.com/office/drawing/2014/main" id="{A00E4BDE-8DE0-1E76-8839-FA4C72AFA81C}"/>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500"/>
                    </a14:imgEffect>
                    <a14:imgEffect>
                      <a14:saturation sat="205000"/>
                    </a14:imgEffect>
                    <a14:imgEffect>
                      <a14:brightnessContrast contrast="-42000"/>
                    </a14:imgEffect>
                  </a14:imgLayer>
                </a14:imgProps>
              </a:ext>
              <a:ext uri="{28A0092B-C50C-407E-A947-70E740481C1C}">
                <a14:useLocalDpi xmlns:a14="http://schemas.microsoft.com/office/drawing/2010/main" val="0"/>
              </a:ext>
            </a:extLst>
          </a:blip>
          <a:stretch>
            <a:fillRect/>
          </a:stretch>
        </p:blipFill>
        <p:spPr>
          <a:xfrm>
            <a:off x="197742" y="3667786"/>
            <a:ext cx="2515230" cy="1887572"/>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a:extLst>
              <a:ext uri="{FF2B5EF4-FFF2-40B4-BE49-F238E27FC236}">
                <a16:creationId xmlns:a16="http://schemas.microsoft.com/office/drawing/2014/main" id="{C661CE4E-3E06-4B67-DDE0-C4063E69290B}"/>
              </a:ext>
            </a:extLst>
          </p:cNvPr>
          <p:cNvSpPr/>
          <p:nvPr/>
        </p:nvSpPr>
        <p:spPr>
          <a:xfrm>
            <a:off x="762000" y="44600"/>
            <a:ext cx="46803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FFFF00"/>
                </a:solidFill>
                <a:effectLst>
                  <a:innerShdw blurRad="63500" dist="50800" dir="13500000">
                    <a:srgbClr val="000000">
                      <a:alpha val="50000"/>
                    </a:srgbClr>
                  </a:innerShdw>
                </a:effectLst>
              </a:rPr>
              <a:t>Major Equipment</a:t>
            </a:r>
          </a:p>
        </p:txBody>
      </p:sp>
    </p:spTree>
    <p:extLst>
      <p:ext uri="{BB962C8B-B14F-4D97-AF65-F5344CB8AC3E}">
        <p14:creationId xmlns:p14="http://schemas.microsoft.com/office/powerpoint/2010/main" val="4160589582"/>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96F97866-12FB-AD70-EE2E-6A78BAAD5F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D3AF65CC-7301-9692-E80D-2479E9A18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FC4D9045-01AC-5BBE-63F1-27B6D3982D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648F56-B362-741C-C062-5FEEF4D5476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F7430E0-B4AB-C610-3360-A6C9B5730358}"/>
              </a:ext>
            </a:extLst>
          </p:cNvPr>
          <p:cNvSpPr txBox="1"/>
          <p:nvPr/>
        </p:nvSpPr>
        <p:spPr>
          <a:xfrm>
            <a:off x="22293" y="647700"/>
            <a:ext cx="6835075" cy="338554"/>
          </a:xfrm>
          <a:prstGeom prst="rect">
            <a:avLst/>
          </a:prstGeom>
          <a:noFill/>
        </p:spPr>
        <p:txBody>
          <a:bodyPr wrap="square" rtlCol="0">
            <a:spAutoFit/>
          </a:bodyPr>
          <a:lstStyle/>
          <a:p>
            <a:pPr algn="ctr"/>
            <a:r>
              <a:rPr lang="en-US" dirty="0">
                <a:solidFill>
                  <a:schemeClr val="bg1"/>
                </a:solidFill>
                <a:highlight>
                  <a:srgbClr val="800000"/>
                </a:highlight>
                <a:latin typeface="Candara" panose="020E0502030303020204" pitchFamily="34" charset="0"/>
              </a:rPr>
              <a:t>ALUMINUM CLADDING PANEL BUILDER – (AXYZ)</a:t>
            </a:r>
            <a:endParaRPr lang="en-GB" dirty="0">
              <a:solidFill>
                <a:schemeClr val="bg2"/>
              </a:solidFill>
              <a:highlight>
                <a:srgbClr val="800000"/>
              </a:highlight>
              <a:latin typeface="Candara" panose="020E0502030303020204" pitchFamily="34" charset="0"/>
            </a:endParaRPr>
          </a:p>
        </p:txBody>
      </p:sp>
      <p:pic>
        <p:nvPicPr>
          <p:cNvPr id="9" name="Picture 8" descr="A large machine in a factory&#10;&#10;Description automatically generated">
            <a:extLst>
              <a:ext uri="{FF2B5EF4-FFF2-40B4-BE49-F238E27FC236}">
                <a16:creationId xmlns:a16="http://schemas.microsoft.com/office/drawing/2014/main" id="{08C49732-7BBE-0524-D737-C2C792B4E1E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009"/>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152400" y="1104900"/>
            <a:ext cx="6553200" cy="446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large machine in a factory&#10;&#10;Description automatically generated">
            <a:extLst>
              <a:ext uri="{FF2B5EF4-FFF2-40B4-BE49-F238E27FC236}">
                <a16:creationId xmlns:a16="http://schemas.microsoft.com/office/drawing/2014/main" id="{190273B2-EFBC-7A87-0086-7A70577E8086}"/>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820"/>
                    </a14:imgEffect>
                    <a14:imgEffect>
                      <a14:saturation sat="23400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4146289" y="3764343"/>
            <a:ext cx="2551754" cy="1850023"/>
          </a:xfrm>
          <a:prstGeom prst="ellipse">
            <a:avLst/>
          </a:prstGeom>
          <a:ln w="381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67AFD0A0-DA3B-7346-2EF9-823E5AB0A44E}"/>
              </a:ext>
            </a:extLst>
          </p:cNvPr>
          <p:cNvSpPr/>
          <p:nvPr/>
        </p:nvSpPr>
        <p:spPr>
          <a:xfrm>
            <a:off x="762000" y="44600"/>
            <a:ext cx="46803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FFFF00"/>
                </a:solidFill>
                <a:effectLst>
                  <a:innerShdw blurRad="63500" dist="50800" dir="13500000">
                    <a:srgbClr val="000000">
                      <a:alpha val="50000"/>
                    </a:srgbClr>
                  </a:innerShdw>
                </a:effectLst>
              </a:rPr>
              <a:t>Major Equipment</a:t>
            </a:r>
          </a:p>
        </p:txBody>
      </p:sp>
    </p:spTree>
    <p:extLst>
      <p:ext uri="{BB962C8B-B14F-4D97-AF65-F5344CB8AC3E}">
        <p14:creationId xmlns:p14="http://schemas.microsoft.com/office/powerpoint/2010/main" val="2336071060"/>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96F97866-12FB-AD70-EE2E-6A78BAAD5F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D3AF65CC-7301-9692-E80D-2479E9A18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FC4D9045-01AC-5BBE-63F1-27B6D3982D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648F56-B362-741C-C062-5FEEF4D5476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F7430E0-B4AB-C610-3360-A6C9B5730358}"/>
              </a:ext>
            </a:extLst>
          </p:cNvPr>
          <p:cNvSpPr txBox="1"/>
          <p:nvPr/>
        </p:nvSpPr>
        <p:spPr>
          <a:xfrm>
            <a:off x="22293" y="647700"/>
            <a:ext cx="6835075" cy="338554"/>
          </a:xfrm>
          <a:prstGeom prst="rect">
            <a:avLst/>
          </a:prstGeom>
          <a:noFill/>
        </p:spPr>
        <p:txBody>
          <a:bodyPr wrap="square" rtlCol="0">
            <a:spAutoFit/>
          </a:bodyPr>
          <a:lstStyle/>
          <a:p>
            <a:pPr algn="ctr"/>
            <a:r>
              <a:rPr lang="en-US" dirty="0">
                <a:solidFill>
                  <a:schemeClr val="bg1"/>
                </a:solidFill>
                <a:highlight>
                  <a:srgbClr val="800000"/>
                </a:highlight>
                <a:latin typeface="Candara" panose="020E0502030303020204" pitchFamily="34" charset="0"/>
              </a:rPr>
              <a:t>CNC MACHINE (CUTTING) </a:t>
            </a:r>
            <a:r>
              <a:rPr lang="en-US" dirty="0">
                <a:solidFill>
                  <a:schemeClr val="bg2"/>
                </a:solidFill>
                <a:highlight>
                  <a:srgbClr val="800000"/>
                </a:highlight>
                <a:latin typeface="Candara" panose="020E0502030303020204" pitchFamily="34" charset="0"/>
              </a:rPr>
              <a:t>– (</a:t>
            </a:r>
            <a:r>
              <a:rPr lang="en-US" dirty="0">
                <a:solidFill>
                  <a:schemeClr val="bg2"/>
                </a:solidFill>
                <a:highlight>
                  <a:srgbClr val="800000"/>
                </a:highlight>
                <a:latin typeface="Candara" panose="020E0502030303020204" pitchFamily="34" charset="0"/>
                <a:cs typeface="Arial" panose="020B0604020202020204" pitchFamily="34" charset="0"/>
              </a:rPr>
              <a:t>EMMEGI</a:t>
            </a:r>
            <a:r>
              <a:rPr lang="en-US" sz="1600" dirty="0">
                <a:solidFill>
                  <a:schemeClr val="bg2"/>
                </a:solidFill>
                <a:effectLst/>
                <a:highlight>
                  <a:srgbClr val="800000"/>
                </a:highlight>
                <a:latin typeface="Candara" panose="020E0502030303020204" pitchFamily="34" charset="0"/>
                <a:ea typeface="Times New Roman" panose="02020603050405020304" pitchFamily="18" charset="0"/>
                <a:cs typeface="Arial" panose="020B0604020202020204" pitchFamily="34" charset="0"/>
              </a:rPr>
              <a:t>)</a:t>
            </a:r>
            <a:endParaRPr lang="en-GB" dirty="0">
              <a:solidFill>
                <a:schemeClr val="bg2"/>
              </a:solidFill>
              <a:highlight>
                <a:srgbClr val="800000"/>
              </a:highlight>
              <a:latin typeface="Candara" panose="020E0502030303020204" pitchFamily="34" charset="0"/>
            </a:endParaRPr>
          </a:p>
        </p:txBody>
      </p:sp>
      <p:pic>
        <p:nvPicPr>
          <p:cNvPr id="9" name="Picture 8" descr="A few people working in a factory&#10;&#10;Description automatically generated">
            <a:extLst>
              <a:ext uri="{FF2B5EF4-FFF2-40B4-BE49-F238E27FC236}">
                <a16:creationId xmlns:a16="http://schemas.microsoft.com/office/drawing/2014/main" id="{0796D544-8FF8-B8BA-F157-5B27F30C9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016796"/>
            <a:ext cx="6705600" cy="4631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large grey machine in a factory&#10;&#10;Description automatically generated">
            <a:extLst>
              <a:ext uri="{FF2B5EF4-FFF2-40B4-BE49-F238E27FC236}">
                <a16:creationId xmlns:a16="http://schemas.microsoft.com/office/drawing/2014/main" id="{1B8B4BEB-24EC-52AB-2824-D27CD2F93F0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519"/>
                    </a14:imgEffect>
                    <a14:imgEffect>
                      <a14:saturation sat="199000"/>
                    </a14:imgEffect>
                  </a14:imgLayer>
                </a14:imgProps>
              </a:ext>
              <a:ext uri="{28A0092B-C50C-407E-A947-70E740481C1C}">
                <a14:useLocalDpi xmlns:a14="http://schemas.microsoft.com/office/drawing/2010/main" val="0"/>
              </a:ext>
            </a:extLst>
          </a:blip>
          <a:stretch>
            <a:fillRect/>
          </a:stretch>
        </p:blipFill>
        <p:spPr>
          <a:xfrm>
            <a:off x="98241" y="3308287"/>
            <a:ext cx="3083374" cy="2313940"/>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angle 13">
            <a:extLst>
              <a:ext uri="{FF2B5EF4-FFF2-40B4-BE49-F238E27FC236}">
                <a16:creationId xmlns:a16="http://schemas.microsoft.com/office/drawing/2014/main" id="{0808B709-8ED6-6B23-EC85-9CA6B8FE0935}"/>
              </a:ext>
            </a:extLst>
          </p:cNvPr>
          <p:cNvSpPr/>
          <p:nvPr/>
        </p:nvSpPr>
        <p:spPr>
          <a:xfrm>
            <a:off x="762000" y="44600"/>
            <a:ext cx="46803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FFFF00"/>
                </a:solidFill>
                <a:effectLst>
                  <a:innerShdw blurRad="63500" dist="50800" dir="13500000">
                    <a:srgbClr val="000000">
                      <a:alpha val="50000"/>
                    </a:srgbClr>
                  </a:innerShdw>
                </a:effectLst>
              </a:rPr>
              <a:t>Major Equipment</a:t>
            </a:r>
          </a:p>
        </p:txBody>
      </p:sp>
    </p:spTree>
    <p:extLst>
      <p:ext uri="{BB962C8B-B14F-4D97-AF65-F5344CB8AC3E}">
        <p14:creationId xmlns:p14="http://schemas.microsoft.com/office/powerpoint/2010/main" val="3186691551"/>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75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cTn>
                              </p:par>
                            </p:childTnLst>
                          </p:cTn>
                        </p:par>
                        <p:par>
                          <p:cTn id="14" fill="hold">
                            <p:stCondLst>
                              <p:cond delay="750"/>
                            </p:stCondLst>
                            <p:childTnLst>
                              <p:par>
                                <p:cTn id="15" presetID="14" presetClass="entr" presetSubtype="1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2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9" name="Rectangle 8">
            <a:extLst>
              <a:ext uri="{FF2B5EF4-FFF2-40B4-BE49-F238E27FC236}">
                <a16:creationId xmlns:a16="http://schemas.microsoft.com/office/drawing/2014/main" id="{F656EA3E-FF82-34C7-6744-55CFC35563A5}"/>
              </a:ext>
            </a:extLst>
          </p:cNvPr>
          <p:cNvSpPr/>
          <p:nvPr/>
        </p:nvSpPr>
        <p:spPr>
          <a:xfrm>
            <a:off x="762000" y="44600"/>
            <a:ext cx="46803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FFFF00"/>
                </a:solidFill>
                <a:effectLst>
                  <a:innerShdw blurRad="63500" dist="50800" dir="13500000">
                    <a:srgbClr val="000000">
                      <a:alpha val="50000"/>
                    </a:srgbClr>
                  </a:innerShdw>
                </a:effectLst>
              </a:rPr>
              <a:t>Major Equipment</a:t>
            </a:r>
          </a:p>
        </p:txBody>
      </p:sp>
      <p:pic>
        <p:nvPicPr>
          <p:cNvPr id="3" name="Picture 2" descr="A picture containing photo, cat, different, sitting&#10;&#10;Description automatically generated">
            <a:extLst>
              <a:ext uri="{FF2B5EF4-FFF2-40B4-BE49-F238E27FC236}">
                <a16:creationId xmlns:a16="http://schemas.microsoft.com/office/drawing/2014/main" id="{CBB98B7F-C678-5D15-984C-2D04C4562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4" y="800100"/>
            <a:ext cx="6759506" cy="490702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987DE78-3B68-352B-14F4-1EC5857383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133F0736-D807-FB89-04BE-5B11A3A0F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908E787C-A89C-1EB2-78A0-82933DB502C1}"/>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D47C0ED-F596-563E-B78F-E3D2DB2A5C81}"/>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3999862"/>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486" y="723900"/>
            <a:ext cx="6628769" cy="266503"/>
          </a:xfrm>
          <a:prstGeom prst="rect">
            <a:avLst/>
          </a:prstGeom>
          <a:noFill/>
        </p:spPr>
        <p:txBody>
          <a:bodyPr wrap="square" lIns="81045" tIns="40523" rIns="81045" bIns="40523" rtlCol="0">
            <a:spAutoFit/>
          </a:bodyPr>
          <a:lstStyle/>
          <a:p>
            <a:r>
              <a:rPr lang="en-US" sz="1200" b="1" dirty="0">
                <a:solidFill>
                  <a:srgbClr val="C00000"/>
                </a:solidFill>
                <a:latin typeface="Candara" panose="020E0502030303020204" pitchFamily="34" charset="0"/>
              </a:rPr>
              <a:t>“AMG s</a:t>
            </a:r>
            <a:r>
              <a:rPr lang="en-US" sz="1100" b="1" dirty="0">
                <a:solidFill>
                  <a:srgbClr val="C00000"/>
                </a:solidFill>
                <a:latin typeface="Candara" panose="020E0502030303020204" pitchFamily="34" charset="0"/>
              </a:rPr>
              <a:t>erved successfully to the utmost satisfaction of its clients in the following sphere of activities.”</a:t>
            </a:r>
          </a:p>
        </p:txBody>
      </p:sp>
      <p:sp>
        <p:nvSpPr>
          <p:cNvPr id="4" name="Rectangle 3">
            <a:extLst>
              <a:ext uri="{FF2B5EF4-FFF2-40B4-BE49-F238E27FC236}">
                <a16:creationId xmlns:a16="http://schemas.microsoft.com/office/drawing/2014/main" id="{66D685F3-2C99-E4EB-878D-BE4DC49EE748}"/>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9C49C4-9B87-EAA5-6A7A-ACBD97FF2107}"/>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493CD73B-5343-CDE3-9625-0E8FEC4E9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8" name="Picture 7" descr="A building with a glass wall and stairs&#10;&#10;Description automatically generated with medium confidence">
            <a:extLst>
              <a:ext uri="{FF2B5EF4-FFF2-40B4-BE49-F238E27FC236}">
                <a16:creationId xmlns:a16="http://schemas.microsoft.com/office/drawing/2014/main" id="{E7C52385-0579-11E4-E30F-113A82597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9" name="Rectangle 8">
            <a:extLst>
              <a:ext uri="{FF2B5EF4-FFF2-40B4-BE49-F238E27FC236}">
                <a16:creationId xmlns:a16="http://schemas.microsoft.com/office/drawing/2014/main" id="{F02850FD-2CB9-2F8F-8F55-37221BEFB774}"/>
              </a:ext>
            </a:extLst>
          </p:cNvPr>
          <p:cNvSpPr>
            <a:spLocks/>
          </p:cNvSpPr>
          <p:nvPr/>
        </p:nvSpPr>
        <p:spPr>
          <a:xfrm>
            <a:off x="6857370" y="48414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D476273-AFD2-A5C8-18C0-A8BA52C77F3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logo&#10;&#10;Description automatically generated">
            <a:extLst>
              <a:ext uri="{FF2B5EF4-FFF2-40B4-BE49-F238E27FC236}">
                <a16:creationId xmlns:a16="http://schemas.microsoft.com/office/drawing/2014/main" id="{0C762B57-FEAA-4FA8-0BC9-BC112ADBAF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644" y="3641185"/>
            <a:ext cx="716196" cy="653256"/>
          </a:xfrm>
          <a:prstGeom prst="rect">
            <a:avLst/>
          </a:prstGeom>
          <a:noFill/>
          <a:ln>
            <a:noFill/>
          </a:ln>
        </p:spPr>
      </p:pic>
      <p:sp>
        <p:nvSpPr>
          <p:cNvPr id="11" name="TextBox 10">
            <a:extLst>
              <a:ext uri="{FF2B5EF4-FFF2-40B4-BE49-F238E27FC236}">
                <a16:creationId xmlns:a16="http://schemas.microsoft.com/office/drawing/2014/main" id="{BC35AC52-5D57-73FD-8F95-A523238CE72F}"/>
              </a:ext>
            </a:extLst>
          </p:cNvPr>
          <p:cNvSpPr txBox="1"/>
          <p:nvPr/>
        </p:nvSpPr>
        <p:spPr>
          <a:xfrm>
            <a:off x="335984" y="1153882"/>
            <a:ext cx="6319939" cy="2313218"/>
          </a:xfrm>
          <a:prstGeom prst="rect">
            <a:avLst/>
          </a:prstGeom>
          <a:noFill/>
        </p:spPr>
        <p:txBody>
          <a:bodyPr wrap="square" lIns="81045" tIns="40523" rIns="81045" bIns="40523" rtlCol="0">
            <a:spAutoFit/>
          </a:bodyPr>
          <a:lstStyle/>
          <a:p>
            <a:pPr lvl="0"/>
            <a:r>
              <a:rPr lang="en-US" sz="1400" b="1" i="1" u="sng" dirty="0">
                <a:solidFill>
                  <a:srgbClr val="002060"/>
                </a:solidFill>
                <a:latin typeface="Candara" panose="020E0502030303020204" pitchFamily="34" charset="0"/>
              </a:rPr>
              <a:t>1. Aluminum Fabrication:</a:t>
            </a:r>
            <a:r>
              <a:rPr lang="en-US" sz="1400" i="1" u="sng" dirty="0">
                <a:solidFill>
                  <a:srgbClr val="002060"/>
                </a:solidFill>
                <a:latin typeface="Candara" panose="020E0502030303020204" pitchFamily="34" charset="0"/>
              </a:rPr>
              <a:t> </a:t>
            </a:r>
          </a:p>
          <a:p>
            <a:pPr lvl="0"/>
            <a:endParaRPr lang="en-US" sz="1050" i="1" u="sng" dirty="0">
              <a:solidFill>
                <a:srgbClr val="002060"/>
              </a:solidFill>
              <a:latin typeface="Candara" panose="020E0502030303020204" pitchFamily="34" charset="0"/>
            </a:endParaRPr>
          </a:p>
          <a:p>
            <a:r>
              <a:rPr lang="en-US" sz="900" dirty="0">
                <a:latin typeface="Candara" panose="020E0502030303020204" pitchFamily="34" charset="0"/>
              </a:rPr>
              <a:t>From extruded and rolled materials supplied by globally known sophisticated suppliers such as TECHNAL, BALEXCO, ALUPCO, REYNAERS, ALUMAN, EFP, VISTAWALL, ALU-K,  GUTMANN, INSTALLUX, and SCHUCO with the following sub-activities;</a:t>
            </a:r>
          </a:p>
          <a:p>
            <a:endParaRPr lang="en-US" sz="900" dirty="0">
              <a:latin typeface="Candara" panose="020E0502030303020204" pitchFamily="34" charset="0"/>
            </a:endParaRPr>
          </a:p>
          <a:p>
            <a:pPr lvl="1">
              <a:buFont typeface="Arial" pitchFamily="34" charset="0"/>
              <a:buChar char="•"/>
            </a:pPr>
            <a:r>
              <a:rPr lang="en-US" sz="900" b="1" dirty="0">
                <a:latin typeface="Candara" panose="020E0502030303020204" pitchFamily="34" charset="0"/>
              </a:rPr>
              <a:t> DESIGN</a:t>
            </a:r>
            <a:r>
              <a:rPr lang="en-US" sz="900" dirty="0">
                <a:latin typeface="Candara" panose="020E0502030303020204" pitchFamily="34" charset="0"/>
              </a:rPr>
              <a:t>:    From concept to full working drawing including technical submissions and supportive data.</a:t>
            </a:r>
          </a:p>
          <a:p>
            <a:pPr lvl="1">
              <a:buFont typeface="Arial" pitchFamily="34" charset="0"/>
              <a:buChar char="•"/>
            </a:pPr>
            <a:r>
              <a:rPr lang="en-US" sz="900" b="1" dirty="0">
                <a:latin typeface="Candara" panose="020E0502030303020204" pitchFamily="34" charset="0"/>
              </a:rPr>
              <a:t>FABRICATION</a:t>
            </a:r>
            <a:r>
              <a:rPr lang="en-US" sz="900" dirty="0">
                <a:latin typeface="Candara" panose="020E0502030303020204" pitchFamily="34" charset="0"/>
              </a:rPr>
              <a:t>: Utilizing the state-of-the-art equipment and classy machines; the fabrication is done into the </a:t>
            </a:r>
          </a:p>
          <a:p>
            <a:pPr lvl="1"/>
            <a:r>
              <a:rPr lang="en-US" sz="900" dirty="0">
                <a:latin typeface="Candara" panose="020E0502030303020204" pitchFamily="34" charset="0"/>
              </a:rPr>
              <a:t>	       highest degree of accuracy and finish.</a:t>
            </a:r>
          </a:p>
          <a:p>
            <a:pPr lvl="1">
              <a:buFont typeface="Arial" pitchFamily="34" charset="0"/>
              <a:buChar char="•"/>
            </a:pPr>
            <a:r>
              <a:rPr lang="en-US" sz="900" b="1" dirty="0">
                <a:latin typeface="Candara" panose="020E0502030303020204" pitchFamily="34" charset="0"/>
              </a:rPr>
              <a:t>ASSEMBLY</a:t>
            </a:r>
            <a:r>
              <a:rPr lang="en-US" sz="900" dirty="0">
                <a:latin typeface="Candara" panose="020E0502030303020204" pitchFamily="34" charset="0"/>
              </a:rPr>
              <a:t>: Using crimping method or other mechanical connections, all units are assembled to </a:t>
            </a:r>
          </a:p>
          <a:p>
            <a:pPr lvl="1"/>
            <a:r>
              <a:rPr lang="en-US" sz="900" dirty="0">
                <a:latin typeface="Candara" panose="020E0502030303020204" pitchFamily="34" charset="0"/>
              </a:rPr>
              <a:t>	       international standards.</a:t>
            </a:r>
            <a:r>
              <a:rPr lang="en-US" sz="900" b="1" dirty="0">
                <a:latin typeface="Candara" panose="020E0502030303020204" pitchFamily="34" charset="0"/>
              </a:rPr>
              <a:t> </a:t>
            </a:r>
          </a:p>
          <a:p>
            <a:pPr lvl="1">
              <a:buFont typeface="Arial" pitchFamily="34" charset="0"/>
              <a:buChar char="•"/>
            </a:pPr>
            <a:r>
              <a:rPr lang="en-US" sz="900" b="1" dirty="0">
                <a:latin typeface="Candara" panose="020E0502030303020204" pitchFamily="34" charset="0"/>
              </a:rPr>
              <a:t>INSTALLATION</a:t>
            </a:r>
            <a:r>
              <a:rPr lang="en-US" sz="900" dirty="0">
                <a:latin typeface="Candara" panose="020E0502030303020204" pitchFamily="34" charset="0"/>
              </a:rPr>
              <a:t>: Trained installers, controlled by Project Manager is working in planned and agreed </a:t>
            </a:r>
          </a:p>
          <a:p>
            <a:pPr lvl="1"/>
            <a:r>
              <a:rPr lang="en-US" sz="900" dirty="0">
                <a:latin typeface="Candara" panose="020E0502030303020204" pitchFamily="34" charset="0"/>
              </a:rPr>
              <a:t>	      sequence, having regard to individual project requirements, covering, securing to masonry, </a:t>
            </a:r>
          </a:p>
          <a:p>
            <a:pPr lvl="1"/>
            <a:r>
              <a:rPr lang="en-US" sz="900" dirty="0">
                <a:latin typeface="Candara" panose="020E0502030303020204" pitchFamily="34" charset="0"/>
              </a:rPr>
              <a:t>	      alignment and application of caulking/mastic sealant.</a:t>
            </a:r>
          </a:p>
          <a:p>
            <a:pPr lvl="1">
              <a:buFont typeface="Arial" pitchFamily="34" charset="0"/>
              <a:buChar char="•"/>
            </a:pPr>
            <a:r>
              <a:rPr lang="en-US" sz="900" b="1" dirty="0">
                <a:latin typeface="Candara" panose="020E0502030303020204" pitchFamily="34" charset="0"/>
              </a:rPr>
              <a:t>TRANSPORTATION</a:t>
            </a:r>
            <a:r>
              <a:rPr lang="en-US" sz="900" dirty="0">
                <a:latin typeface="Candara" panose="020E0502030303020204" pitchFamily="34" charset="0"/>
              </a:rPr>
              <a:t>: AMG has its own fleet to transport the material to the customers throughout the </a:t>
            </a:r>
          </a:p>
          <a:p>
            <a:pPr lvl="1"/>
            <a:r>
              <a:rPr lang="en-US" sz="900" dirty="0">
                <a:latin typeface="Candara" panose="020E0502030303020204" pitchFamily="34" charset="0"/>
              </a:rPr>
              <a:t>	      Kingdom Provinces.</a:t>
            </a:r>
          </a:p>
        </p:txBody>
      </p:sp>
      <p:pic>
        <p:nvPicPr>
          <p:cNvPr id="12" name="Picture 11">
            <a:extLst>
              <a:ext uri="{FF2B5EF4-FFF2-40B4-BE49-F238E27FC236}">
                <a16:creationId xmlns:a16="http://schemas.microsoft.com/office/drawing/2014/main" id="{15FCDAA9-2D8C-42B1-EDCD-AA43620AFE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641185"/>
            <a:ext cx="616994" cy="653256"/>
          </a:xfrm>
          <a:prstGeom prst="rect">
            <a:avLst/>
          </a:prstGeom>
          <a:noFill/>
          <a:ln>
            <a:noFill/>
          </a:ln>
        </p:spPr>
      </p:pic>
      <p:pic>
        <p:nvPicPr>
          <p:cNvPr id="13" name="Picture 12" descr="Logo&#10;&#10;Description automatically generated">
            <a:extLst>
              <a:ext uri="{FF2B5EF4-FFF2-40B4-BE49-F238E27FC236}">
                <a16:creationId xmlns:a16="http://schemas.microsoft.com/office/drawing/2014/main" id="{394BEBC4-EBE8-EA83-0456-37707558168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569530"/>
            <a:ext cx="830182" cy="903900"/>
          </a:xfrm>
          <a:prstGeom prst="rect">
            <a:avLst/>
          </a:prstGeom>
          <a:noFill/>
          <a:ln>
            <a:noFill/>
          </a:ln>
        </p:spPr>
      </p:pic>
      <p:pic>
        <p:nvPicPr>
          <p:cNvPr id="14" name="Picture 13" descr="Icon&#10;&#10;Description automatically generated with medium confidence">
            <a:extLst>
              <a:ext uri="{FF2B5EF4-FFF2-40B4-BE49-F238E27FC236}">
                <a16:creationId xmlns:a16="http://schemas.microsoft.com/office/drawing/2014/main" id="{470554F7-66FC-FFFD-65FA-E6A8ED945D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45880"/>
            <a:ext cx="1046025" cy="1046025"/>
          </a:xfrm>
          <a:prstGeom prst="rect">
            <a:avLst/>
          </a:prstGeom>
          <a:noFill/>
          <a:ln>
            <a:noFill/>
          </a:ln>
        </p:spPr>
      </p:pic>
      <p:pic>
        <p:nvPicPr>
          <p:cNvPr id="15" name="Picture 14">
            <a:extLst>
              <a:ext uri="{FF2B5EF4-FFF2-40B4-BE49-F238E27FC236}">
                <a16:creationId xmlns:a16="http://schemas.microsoft.com/office/drawing/2014/main" id="{8A050D5D-41BA-FC33-5CDB-706FDB1E435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486" y="4780894"/>
            <a:ext cx="1413688" cy="692455"/>
          </a:xfrm>
          <a:prstGeom prst="rect">
            <a:avLst/>
          </a:prstGeom>
          <a:noFill/>
          <a:ln>
            <a:noFill/>
          </a:ln>
        </p:spPr>
      </p:pic>
      <p:pic>
        <p:nvPicPr>
          <p:cNvPr id="16" name="Picture 15" descr="Text&#10;&#10;Description automatically generated with medium confidence">
            <a:extLst>
              <a:ext uri="{FF2B5EF4-FFF2-40B4-BE49-F238E27FC236}">
                <a16:creationId xmlns:a16="http://schemas.microsoft.com/office/drawing/2014/main" id="{A5DD13EE-C23D-266F-0F2D-2BADECC138F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92817" y="4609397"/>
            <a:ext cx="1331595" cy="1151890"/>
          </a:xfrm>
          <a:prstGeom prst="rect">
            <a:avLst/>
          </a:prstGeom>
          <a:noFill/>
          <a:ln>
            <a:noFill/>
          </a:ln>
        </p:spPr>
      </p:pic>
      <p:pic>
        <p:nvPicPr>
          <p:cNvPr id="17" name="Picture 16" descr="A picture containing text&#10;&#10;Description automatically generated">
            <a:extLst>
              <a:ext uri="{FF2B5EF4-FFF2-40B4-BE49-F238E27FC236}">
                <a16:creationId xmlns:a16="http://schemas.microsoft.com/office/drawing/2014/main" id="{00A76919-BE63-8C78-F625-575FCD5DB29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3467100"/>
            <a:ext cx="1466850" cy="918845"/>
          </a:xfrm>
          <a:prstGeom prst="rect">
            <a:avLst/>
          </a:prstGeom>
          <a:noFill/>
          <a:ln>
            <a:noFill/>
          </a:ln>
        </p:spPr>
      </p:pic>
      <p:pic>
        <p:nvPicPr>
          <p:cNvPr id="18" name="Picture 17" descr="A picture containing graphical user interface&#10;&#10;Description automatically generated">
            <a:extLst>
              <a:ext uri="{FF2B5EF4-FFF2-40B4-BE49-F238E27FC236}">
                <a16:creationId xmlns:a16="http://schemas.microsoft.com/office/drawing/2014/main" id="{02B92FC1-649E-267B-DCFF-2BB9EBB6253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09984" y="4627335"/>
            <a:ext cx="2135735" cy="1129365"/>
          </a:xfrm>
          <a:prstGeom prst="rect">
            <a:avLst/>
          </a:prstGeom>
          <a:noFill/>
          <a:ln>
            <a:noFill/>
          </a:ln>
        </p:spPr>
      </p:pic>
      <p:pic>
        <p:nvPicPr>
          <p:cNvPr id="1026" name="Picture 2" descr="AluK International | LinkedIn">
            <a:extLst>
              <a:ext uri="{FF2B5EF4-FFF2-40B4-BE49-F238E27FC236}">
                <a16:creationId xmlns:a16="http://schemas.microsoft.com/office/drawing/2014/main" id="{42E06DEB-852D-2BF4-49CC-BE75324AAC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6143" y="4670172"/>
            <a:ext cx="1015904" cy="101590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7FA95F4-C8A6-F41E-FB13-24F209E47C60}"/>
              </a:ext>
            </a:extLst>
          </p:cNvPr>
          <p:cNvSpPr/>
          <p:nvPr/>
        </p:nvSpPr>
        <p:spPr>
          <a:xfrm>
            <a:off x="762000" y="27685"/>
            <a:ext cx="33087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bodyPr>
          <a:lstStyle/>
          <a:p>
            <a:r>
              <a:rPr lang="en-US" sz="2000" b="1" spc="50" dirty="0">
                <a:ln w="0"/>
                <a:solidFill>
                  <a:schemeClr val="bg2"/>
                </a:solidFill>
                <a:effectLst>
                  <a:innerShdw blurRad="63500" dist="50800" dir="13500000">
                    <a:srgbClr val="000000">
                      <a:alpha val="50000"/>
                    </a:srgbClr>
                  </a:innerShdw>
                </a:effectLst>
              </a:rPr>
              <a:t>Introduction</a:t>
            </a:r>
          </a:p>
        </p:txBody>
      </p:sp>
      <p:pic>
        <p:nvPicPr>
          <p:cNvPr id="7" name="Picture 2" descr="Technal - Wikipedia">
            <a:extLst>
              <a:ext uri="{FF2B5EF4-FFF2-40B4-BE49-F238E27FC236}">
                <a16:creationId xmlns:a16="http://schemas.microsoft.com/office/drawing/2014/main" id="{CFD5004B-A221-4913-29B9-67544000513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50366" y="3641185"/>
            <a:ext cx="661188" cy="661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17000">
        <p:cover/>
      </p:transition>
    </mc:Choice>
    <mc:Fallback xmlns="">
      <p:transition spd="slow" advTm="1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1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1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1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1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1500"/>
                                        <p:tgtEl>
                                          <p:spTgt spid="17"/>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1500"/>
                                        <p:tgtEl>
                                          <p:spTgt spid="15"/>
                                        </p:tgtEl>
                                      </p:cBhvr>
                                    </p:animEffect>
                                  </p:childTnLst>
                                </p:cTn>
                              </p:par>
                              <p:par>
                                <p:cTn id="33" presetID="2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1500"/>
                                        <p:tgtEl>
                                          <p:spTgt spid="16"/>
                                        </p:tgtEl>
                                      </p:cBhvr>
                                    </p:animEffect>
                                  </p:childTnLst>
                                </p:cTn>
                              </p:par>
                              <p:par>
                                <p:cTn id="36" presetID="22" presetClass="entr" presetSubtype="4"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wipe(down)">
                                      <p:cBhvr>
                                        <p:cTn id="38" dur="500"/>
                                        <p:tgtEl>
                                          <p:spTgt spid="1026"/>
                                        </p:tgtEl>
                                      </p:cBhvr>
                                    </p:animEffect>
                                  </p:childTnLst>
                                </p:cTn>
                              </p:par>
                              <p:par>
                                <p:cTn id="39" presetID="2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1500"/>
                                        <p:tgtEl>
                                          <p:spTgt spid="18"/>
                                        </p:tgtEl>
                                      </p:cBhvr>
                                    </p:animEffect>
                                  </p:childTnLst>
                                </p:cTn>
                              </p:par>
                              <p:par>
                                <p:cTn id="42" presetID="22" presetClass="entr" presetSubtype="4"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photo, white, boat&#10;&#10;Description automatically generated">
            <a:extLst>
              <a:ext uri="{FF2B5EF4-FFF2-40B4-BE49-F238E27FC236}">
                <a16:creationId xmlns:a16="http://schemas.microsoft.com/office/drawing/2014/main" id="{7B33A569-9EDD-0501-257A-0E553AA31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713079"/>
            <a:ext cx="6856741" cy="499404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2601E64-49E6-2C3D-574D-EDD6048EBB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E23D161A-6B3E-8BEB-894A-E28742F16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3FB0E4C6-F872-C017-FCDB-FF76214D3A85}"/>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28F4A99-B5C8-B1A9-CF24-56B173A2FE2A}"/>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C86C608-DD23-556F-B480-C4209FC51008}"/>
              </a:ext>
            </a:extLst>
          </p:cNvPr>
          <p:cNvSpPr/>
          <p:nvPr/>
        </p:nvSpPr>
        <p:spPr>
          <a:xfrm>
            <a:off x="762000" y="44600"/>
            <a:ext cx="46803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FFFF00"/>
                </a:solidFill>
                <a:effectLst>
                  <a:innerShdw blurRad="63500" dist="50800" dir="13500000">
                    <a:srgbClr val="000000">
                      <a:alpha val="50000"/>
                    </a:srgbClr>
                  </a:innerShdw>
                </a:effectLst>
              </a:rPr>
              <a:t>Major Equipment</a:t>
            </a:r>
          </a:p>
        </p:txBody>
      </p:sp>
    </p:spTree>
    <p:extLst>
      <p:ext uri="{BB962C8B-B14F-4D97-AF65-F5344CB8AC3E}">
        <p14:creationId xmlns:p14="http://schemas.microsoft.com/office/powerpoint/2010/main" val="3838513411"/>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photo, different, items, cat&#10;&#10;Description automatically generated">
            <a:extLst>
              <a:ext uri="{FF2B5EF4-FFF2-40B4-BE49-F238E27FC236}">
                <a16:creationId xmlns:a16="http://schemas.microsoft.com/office/drawing/2014/main" id="{FC281AB3-A61A-798C-EF4C-9AACEE0D8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 y="670370"/>
            <a:ext cx="6856739" cy="5102305"/>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B32EC273-FD72-03FC-5A0C-1B8E157AF8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60A7B660-1C82-CA8C-B186-632D49D80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DC33FD9D-CBE4-42D3-1723-B48C06FC88D8}"/>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0B9C413-3E82-1A5C-57C7-9315DD964CC6}"/>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37A8B88-2A03-D353-D8FA-710185E027B6}"/>
              </a:ext>
            </a:extLst>
          </p:cNvPr>
          <p:cNvSpPr/>
          <p:nvPr/>
        </p:nvSpPr>
        <p:spPr>
          <a:xfrm>
            <a:off x="762000" y="44600"/>
            <a:ext cx="46803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FFFF00"/>
                </a:solidFill>
                <a:effectLst>
                  <a:innerShdw blurRad="63500" dist="50800" dir="13500000">
                    <a:srgbClr val="000000">
                      <a:alpha val="50000"/>
                    </a:srgbClr>
                  </a:innerShdw>
                </a:effectLst>
              </a:rPr>
              <a:t>Major Equipment</a:t>
            </a:r>
          </a:p>
        </p:txBody>
      </p:sp>
    </p:spTree>
    <p:extLst>
      <p:ext uri="{BB962C8B-B14F-4D97-AF65-F5344CB8AC3E}">
        <p14:creationId xmlns:p14="http://schemas.microsoft.com/office/powerpoint/2010/main" val="3706942373"/>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2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tall building with palm trees&#10;&#10;Description automatically generated">
            <a:extLst>
              <a:ext uri="{FF2B5EF4-FFF2-40B4-BE49-F238E27FC236}">
                <a16:creationId xmlns:a16="http://schemas.microsoft.com/office/drawing/2014/main" id="{B2C584FA-C65E-4EDD-7153-65E898BC776D}"/>
              </a:ext>
            </a:extLst>
          </p:cNvPr>
          <p:cNvPicPr>
            <a:picLocks noChangeAspect="1"/>
          </p:cNvPicPr>
          <p:nvPr/>
        </p:nvPicPr>
        <p:blipFill rotWithShape="1">
          <a:blip r:embed="rId3">
            <a:extLst>
              <a:ext uri="{28A0092B-C50C-407E-A947-70E740481C1C}">
                <a14:useLocalDpi xmlns:a14="http://schemas.microsoft.com/office/drawing/2010/main" val="0"/>
              </a:ext>
            </a:extLst>
          </a:blip>
          <a:srcRect t="-12932" b="12932"/>
          <a:stretch/>
        </p:blipFill>
        <p:spPr>
          <a:xfrm>
            <a:off x="80340" y="-114300"/>
            <a:ext cx="2891460" cy="5748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A couple of tall buildings&#10;&#10;Description automatically generated">
            <a:extLst>
              <a:ext uri="{FF2B5EF4-FFF2-40B4-BE49-F238E27FC236}">
                <a16:creationId xmlns:a16="http://schemas.microsoft.com/office/drawing/2014/main" id="{B3D2F3AA-7906-89F9-564D-B02068BC3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012" y="620063"/>
            <a:ext cx="1674788" cy="2359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9" name="Rectangle 8">
            <a:extLst>
              <a:ext uri="{FF2B5EF4-FFF2-40B4-BE49-F238E27FC236}">
                <a16:creationId xmlns:a16="http://schemas.microsoft.com/office/drawing/2014/main" id="{F656EA3E-FF82-34C7-6744-55CFC35563A5}"/>
              </a:ext>
            </a:extLst>
          </p:cNvPr>
          <p:cNvSpPr/>
          <p:nvPr/>
        </p:nvSpPr>
        <p:spPr>
          <a:xfrm>
            <a:off x="806056" y="-66814"/>
            <a:ext cx="7575944" cy="574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spc="50" dirty="0">
                <a:ln w="0"/>
                <a:solidFill>
                  <a:srgbClr val="00B0F0"/>
                </a:solidFill>
                <a:effectLst>
                  <a:innerShdw blurRad="63500" dist="50800" dir="13500000">
                    <a:srgbClr val="000000">
                      <a:alpha val="50000"/>
                    </a:srgbClr>
                  </a:innerShdw>
                </a:effectLst>
              </a:rPr>
              <a:t>Projects</a:t>
            </a:r>
          </a:p>
        </p:txBody>
      </p:sp>
      <p:pic>
        <p:nvPicPr>
          <p:cNvPr id="4" name="Picture 3" descr="A building with a glass wall and stairs&#10;&#10;Description automatically generated with medium confidence">
            <a:extLst>
              <a:ext uri="{FF2B5EF4-FFF2-40B4-BE49-F238E27FC236}">
                <a16:creationId xmlns:a16="http://schemas.microsoft.com/office/drawing/2014/main" id="{AFB5EE01-626F-1B24-6F37-59B0C395D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914E89A6-934D-CB3D-2238-AED005CDC4D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A2016A5-5093-B843-4518-3F314CC316FF}"/>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25D2ECA2-6683-8181-4C07-440C311D53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10" name="Picture 9" descr="A collage of a building&#10;&#10;Description automatically generated">
            <a:extLst>
              <a:ext uri="{FF2B5EF4-FFF2-40B4-BE49-F238E27FC236}">
                <a16:creationId xmlns:a16="http://schemas.microsoft.com/office/drawing/2014/main" id="{C00401C4-B640-FA57-8C8E-0338CFC7FD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9846" y="2857501"/>
            <a:ext cx="3751954" cy="2776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2380315"/>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175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125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tall building in a city&#10;&#10;Description automatically generated">
            <a:extLst>
              <a:ext uri="{FF2B5EF4-FFF2-40B4-BE49-F238E27FC236}">
                <a16:creationId xmlns:a16="http://schemas.microsoft.com/office/drawing/2014/main" id="{6C3DAADE-3F3A-A5CB-0C54-73F131D27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269" y="670371"/>
            <a:ext cx="3073429" cy="2171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building with a glass wall and stairs&#10;&#10;Description automatically generated with medium confidence">
            <a:extLst>
              <a:ext uri="{FF2B5EF4-FFF2-40B4-BE49-F238E27FC236}">
                <a16:creationId xmlns:a16="http://schemas.microsoft.com/office/drawing/2014/main" id="{AFB5EE01-626F-1B24-6F37-59B0C395D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914E89A6-934D-CB3D-2238-AED005CDC4D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A2016A5-5093-B843-4518-3F314CC316FF}"/>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25D2ECA2-6683-8181-4C07-440C311D53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11" name="Picture 10" descr="A building with a tower and a sign&#10;&#10;Description automatically generated with medium confidence">
            <a:extLst>
              <a:ext uri="{FF2B5EF4-FFF2-40B4-BE49-F238E27FC236}">
                <a16:creationId xmlns:a16="http://schemas.microsoft.com/office/drawing/2014/main" id="{5C6812F4-AE06-047B-6054-120B2F27D8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320" y="2549922"/>
            <a:ext cx="4065378" cy="3050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tall building with many windows&#10;&#10;Description automatically generated">
            <a:extLst>
              <a:ext uri="{FF2B5EF4-FFF2-40B4-BE49-F238E27FC236}">
                <a16:creationId xmlns:a16="http://schemas.microsoft.com/office/drawing/2014/main" id="{CCF2A197-9532-62EB-ECA2-FC8FCD1151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103" y="648075"/>
            <a:ext cx="2511459" cy="4952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a:extLst>
              <a:ext uri="{FF2B5EF4-FFF2-40B4-BE49-F238E27FC236}">
                <a16:creationId xmlns:a16="http://schemas.microsoft.com/office/drawing/2014/main" id="{1C23D378-A7A4-3252-BFA9-A32C4C0636F2}"/>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182113011"/>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1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building with a glass wall and stairs&#10;&#10;Description automatically generated with medium confidence">
            <a:extLst>
              <a:ext uri="{FF2B5EF4-FFF2-40B4-BE49-F238E27FC236}">
                <a16:creationId xmlns:a16="http://schemas.microsoft.com/office/drawing/2014/main" id="{AFB5EE01-626F-1B24-6F37-59B0C395D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914E89A6-934D-CB3D-2238-AED005CDC4D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A2016A5-5093-B843-4518-3F314CC316FF}"/>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25D2ECA2-6683-8181-4C07-440C311D5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12" name="Picture 11" descr="A building with multiple towers and palm trees&#10;&#10;Description automatically generated">
            <a:extLst>
              <a:ext uri="{FF2B5EF4-FFF2-40B4-BE49-F238E27FC236}">
                <a16:creationId xmlns:a16="http://schemas.microsoft.com/office/drawing/2014/main" id="{81A84755-E6F8-89DA-9D81-6D2FC3EA6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290" y="642922"/>
            <a:ext cx="3841110" cy="4934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water tank tower and a water tower&#10;&#10;Description automatically generated">
            <a:extLst>
              <a:ext uri="{FF2B5EF4-FFF2-40B4-BE49-F238E27FC236}">
                <a16:creationId xmlns:a16="http://schemas.microsoft.com/office/drawing/2014/main" id="{29D9B982-AF67-FD10-15DD-C93F36F67E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1714500"/>
            <a:ext cx="3425665" cy="2570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3B915D38-5B73-E520-9CBA-F1125C9BCC82}"/>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934243653"/>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lass wall with a circular structure&#10;&#10;Description automatically generated with medium confidence">
            <a:extLst>
              <a:ext uri="{FF2B5EF4-FFF2-40B4-BE49-F238E27FC236}">
                <a16:creationId xmlns:a16="http://schemas.microsoft.com/office/drawing/2014/main" id="{A882D8A3-913B-AE8C-64C2-FA6D9074D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5" y="640081"/>
            <a:ext cx="6715924" cy="5060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building with a glass wall and stairs&#10;&#10;Description automatically generated with medium confidence">
            <a:extLst>
              <a:ext uri="{FF2B5EF4-FFF2-40B4-BE49-F238E27FC236}">
                <a16:creationId xmlns:a16="http://schemas.microsoft.com/office/drawing/2014/main" id="{AFB5EE01-626F-1B24-6F37-59B0C395D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914E89A6-934D-CB3D-2238-AED005CDC4D3}"/>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A2016A5-5093-B843-4518-3F314CC316FF}"/>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25D2ECA2-6683-8181-4C07-440C311D53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10" name="Picture 9" descr="An aerial view of an airport&#10;&#10;Description automatically generated">
            <a:extLst>
              <a:ext uri="{FF2B5EF4-FFF2-40B4-BE49-F238E27FC236}">
                <a16:creationId xmlns:a16="http://schemas.microsoft.com/office/drawing/2014/main" id="{CDF62B04-0540-F297-3BA0-037A2E0E43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0" y="640081"/>
            <a:ext cx="4477999" cy="3360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9788D4CD-6607-BDDF-E794-475AC7D8F837}"/>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684544449"/>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750"/>
                                        <p:tgtEl>
                                          <p:spTgt spid="12"/>
                                        </p:tgtEl>
                                      </p:cBhvr>
                                    </p:animEffect>
                                  </p:childTnLst>
                                </p:cTn>
                              </p:par>
                            </p:childTnLst>
                          </p:cTn>
                        </p:par>
                        <p:par>
                          <p:cTn id="11" fill="hold">
                            <p:stCondLst>
                              <p:cond delay="750"/>
                            </p:stCondLst>
                            <p:childTnLst>
                              <p:par>
                                <p:cTn id="12" presetID="14"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3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uilding with a glass facade&#10;&#10;Description automatically generated with medium confidence">
            <a:extLst>
              <a:ext uri="{FF2B5EF4-FFF2-40B4-BE49-F238E27FC236}">
                <a16:creationId xmlns:a16="http://schemas.microsoft.com/office/drawing/2014/main" id="{5E5EF4B5-67FA-22DF-3F12-20766D0E6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 y="711312"/>
            <a:ext cx="6515459" cy="4889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E7399D22-586B-6BFB-FF3A-917067347205}"/>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3519070863"/>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2D4002C8-1C4C-2537-726B-C5CC5D69E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4125F868-1E55-1DB6-68E7-7576CCE4E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77F990CD-791A-ED2D-6B30-330EC72CC63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0211007-6445-A7DF-9FBE-5EA7E3C19006}"/>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close-up of a building&#10;&#10;Description automatically generated">
            <a:extLst>
              <a:ext uri="{FF2B5EF4-FFF2-40B4-BE49-F238E27FC236}">
                <a16:creationId xmlns:a16="http://schemas.microsoft.com/office/drawing/2014/main" id="{7E5FAA33-1151-6F0D-069B-F6CE8C67A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 y="640457"/>
            <a:ext cx="6627223" cy="4973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a:extLst>
              <a:ext uri="{FF2B5EF4-FFF2-40B4-BE49-F238E27FC236}">
                <a16:creationId xmlns:a16="http://schemas.microsoft.com/office/drawing/2014/main" id="{DFDFB5FF-2302-6DE9-6262-ACAB9EB77319}"/>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3895893563"/>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uilding with a fence and a gate&#10;&#10;Description automatically generated">
            <a:extLst>
              <a:ext uri="{FF2B5EF4-FFF2-40B4-BE49-F238E27FC236}">
                <a16:creationId xmlns:a16="http://schemas.microsoft.com/office/drawing/2014/main" id="{255C46DC-CF9D-1225-041B-1E41F4051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 y="638515"/>
            <a:ext cx="6629400" cy="497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FE0492E6-F086-F2B5-9F70-7143482E9CA9}"/>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973970330"/>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ollage of a building&#10;&#10;Description automatically generated">
            <a:extLst>
              <a:ext uri="{FF2B5EF4-FFF2-40B4-BE49-F238E27FC236}">
                <a16:creationId xmlns:a16="http://schemas.microsoft.com/office/drawing/2014/main" id="{F67F695C-72CA-2EEC-F44A-F7171E2D2D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 y="708235"/>
            <a:ext cx="6477000" cy="486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454DD14A-343E-5ADD-D180-C5DC2E408082}"/>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926346889"/>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541" y="639513"/>
            <a:ext cx="6646707" cy="666613"/>
          </a:xfrm>
          <a:prstGeom prst="rect">
            <a:avLst/>
          </a:prstGeom>
          <a:noFill/>
        </p:spPr>
        <p:txBody>
          <a:bodyPr wrap="square" lIns="81045" tIns="40523" rIns="81045" bIns="40523" rtlCol="0">
            <a:spAutoFit/>
          </a:bodyPr>
          <a:lstStyle/>
          <a:p>
            <a:r>
              <a:rPr lang="en-US" sz="1400" b="1" i="1" u="sng" dirty="0">
                <a:solidFill>
                  <a:srgbClr val="002060"/>
                </a:solidFill>
                <a:latin typeface="Candara" panose="020E0502030303020204" pitchFamily="34" charset="0"/>
              </a:rPr>
              <a:t>2. Quality </a:t>
            </a:r>
          </a:p>
          <a:p>
            <a:endParaRPr lang="en-US" sz="600" b="1" i="1" u="sng" dirty="0">
              <a:solidFill>
                <a:srgbClr val="002060"/>
              </a:solidFill>
              <a:latin typeface="Candara" panose="020E0502030303020204" pitchFamily="34" charset="0"/>
            </a:endParaRPr>
          </a:p>
          <a:p>
            <a:r>
              <a:rPr lang="en-US" sz="900" dirty="0">
                <a:latin typeface="Candara" panose="020E0502030303020204" pitchFamily="34" charset="0"/>
              </a:rPr>
              <a:t>Pre-delivery inspection of materials ensures strict quality control scheme is being implemented to check flaws and errors in materials and workmanship.</a:t>
            </a:r>
          </a:p>
        </p:txBody>
      </p:sp>
      <p:sp>
        <p:nvSpPr>
          <p:cNvPr id="4" name="Rectangle 3">
            <a:extLst>
              <a:ext uri="{FF2B5EF4-FFF2-40B4-BE49-F238E27FC236}">
                <a16:creationId xmlns:a16="http://schemas.microsoft.com/office/drawing/2014/main" id="{66D685F3-2C99-E4EB-878D-BE4DC49EE748}"/>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9C49C4-9B87-EAA5-6A7A-ACBD97FF2107}"/>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493CD73B-5343-CDE3-9625-0E8FEC4E9E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8" name="Picture 7" descr="A building with a glass wall and stairs&#10;&#10;Description automatically generated with medium confidence">
            <a:extLst>
              <a:ext uri="{FF2B5EF4-FFF2-40B4-BE49-F238E27FC236}">
                <a16:creationId xmlns:a16="http://schemas.microsoft.com/office/drawing/2014/main" id="{E7C52385-0579-11E4-E30F-113A82597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9" name="Rectangle 8">
            <a:extLst>
              <a:ext uri="{FF2B5EF4-FFF2-40B4-BE49-F238E27FC236}">
                <a16:creationId xmlns:a16="http://schemas.microsoft.com/office/drawing/2014/main" id="{F02850FD-2CB9-2F8F-8F55-37221BEFB774}"/>
              </a:ext>
            </a:extLst>
          </p:cNvPr>
          <p:cNvSpPr>
            <a:spLocks/>
          </p:cNvSpPr>
          <p:nvPr/>
        </p:nvSpPr>
        <p:spPr>
          <a:xfrm>
            <a:off x="6857370" y="48414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D476273-AFD2-A5C8-18C0-A8BA52C77F3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ertificate of quality management system&#10;&#10;Description automatically generated">
            <a:extLst>
              <a:ext uri="{FF2B5EF4-FFF2-40B4-BE49-F238E27FC236}">
                <a16:creationId xmlns:a16="http://schemas.microsoft.com/office/drawing/2014/main" id="{9F6F6A08-6AE3-A9B6-61A2-B8DB8C3D5F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485900"/>
            <a:ext cx="3110649" cy="3925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CE364DB0-0DD4-57FB-2552-D1619183A8F1}"/>
              </a:ext>
            </a:extLst>
          </p:cNvPr>
          <p:cNvSpPr txBox="1"/>
          <p:nvPr/>
        </p:nvSpPr>
        <p:spPr>
          <a:xfrm>
            <a:off x="3657599" y="1485900"/>
            <a:ext cx="3110649" cy="3854901"/>
          </a:xfrm>
          <a:prstGeom prst="rect">
            <a:avLst/>
          </a:prstGeom>
          <a:noFill/>
        </p:spPr>
        <p:txBody>
          <a:bodyPr wrap="square" rtlCol="0">
            <a:spAutoFit/>
          </a:bodyPr>
          <a:lstStyle/>
          <a:p>
            <a:r>
              <a:rPr lang="en-US" sz="950" b="1" dirty="0">
                <a:latin typeface="Candara" panose="020E0502030303020204" pitchFamily="34" charset="0"/>
                <a:cs typeface="Arial" panose="020B0604020202020204" pitchFamily="34" charset="0"/>
              </a:rPr>
              <a:t>Quality Policy: </a:t>
            </a:r>
          </a:p>
          <a:p>
            <a:r>
              <a:rPr lang="en-GB" sz="900" b="0" i="0" dirty="0">
                <a:solidFill>
                  <a:srgbClr val="333333"/>
                </a:solidFill>
                <a:effectLst/>
                <a:latin typeface="Candara" panose="020E0502030303020204" pitchFamily="34" charset="0"/>
                <a:cs typeface="Arial" panose="020B0604020202020204" pitchFamily="34" charset="0"/>
              </a:rPr>
              <a:t>We at AMG establish, implement, maintain and continually improve Quality Management System according to International Standard aligned with our scope - “Design, Fabrication, Assembly and Installation of Façade Works”.</a:t>
            </a:r>
          </a:p>
          <a:p>
            <a:endParaRPr lang="en-GB" sz="950" dirty="0">
              <a:solidFill>
                <a:srgbClr val="333333"/>
              </a:solidFill>
              <a:latin typeface="Candara" panose="020E0502030303020204" pitchFamily="34" charset="0"/>
              <a:cs typeface="Arial" panose="020B0604020202020204" pitchFamily="34" charset="0"/>
            </a:endParaRPr>
          </a:p>
          <a:p>
            <a:r>
              <a:rPr lang="en-GB" sz="950" b="1" dirty="0">
                <a:solidFill>
                  <a:srgbClr val="333333"/>
                </a:solidFill>
                <a:latin typeface="Candara" panose="020E0502030303020204" pitchFamily="34" charset="0"/>
                <a:cs typeface="Arial" panose="020B0604020202020204" pitchFamily="34" charset="0"/>
              </a:rPr>
              <a:t>HSE Policy: </a:t>
            </a:r>
          </a:p>
          <a:p>
            <a:r>
              <a:rPr lang="en-GB" sz="900" b="0" i="0" dirty="0">
                <a:solidFill>
                  <a:srgbClr val="333333"/>
                </a:solidFill>
                <a:effectLst/>
                <a:latin typeface="Candara" panose="020E0502030303020204" pitchFamily="34" charset="0"/>
                <a:cs typeface="Arial" panose="020B0604020202020204" pitchFamily="34" charset="0"/>
              </a:rPr>
              <a:t>AMG requires the active commitment to and accountability for Health, Safety, &amp; Environment (HSE) from all employees and all contractors. We are committed to protect and strive for improvement of the health, safety, and security of our people at all times; eliminate quality nonconformances and HSE accidents; meet specified customer requirements and ensure continuous customer satisfaction; set quality and HSE performance objectives; measure results; and assess and continually improve processes, services, and product quality through the use of an effective management system; plan for, respond to, and recover from any emergency, crisis, and business disruption; minimize our impact on the environment through pollution prevention, reduction of natural resource consumption and emissions, and the reduction and recycling of waste; apply our technical skills to all HSE aspects in the design and engineering of our services and products; improve our performance on issues relevant to our stakeholders that are of global concern and on which we can have an impact and share with them our knowledge of successful HSE programs and initiatives.</a:t>
            </a:r>
            <a:endParaRPr lang="en-US" sz="900" dirty="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1714214457"/>
      </p:ext>
    </p:extLst>
  </p:cSld>
  <p:clrMapOvr>
    <a:masterClrMapping/>
  </p:clrMapOvr>
  <mc:AlternateContent xmlns:mc="http://schemas.openxmlformats.org/markup-compatibility/2006" xmlns:p14="http://schemas.microsoft.com/office/powerpoint/2010/main">
    <mc:Choice Requires="p14">
      <p:transition spd="slow" p14:dur="2000" advTm="13000">
        <p:cover/>
      </p:transition>
    </mc:Choice>
    <mc:Fallback xmlns="">
      <p:transition spd="slow" advTm="13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4000" fill="hold"/>
                                        <p:tgtEl>
                                          <p:spTgt spid="3"/>
                                        </p:tgtEl>
                                        <p:attrNameLst>
                                          <p:attrName>ppt_w</p:attrName>
                                        </p:attrNameLst>
                                      </p:cBhvr>
                                      <p:tavLst>
                                        <p:tav tm="0">
                                          <p:val>
                                            <p:fltVal val="0"/>
                                          </p:val>
                                        </p:tav>
                                        <p:tav tm="100000">
                                          <p:val>
                                            <p:strVal val="#ppt_w"/>
                                          </p:val>
                                        </p:tav>
                                      </p:tavLst>
                                    </p:anim>
                                    <p:anim calcmode="lin" valueType="num">
                                      <p:cBhvr>
                                        <p:cTn id="14" dur="4000" fill="hold"/>
                                        <p:tgtEl>
                                          <p:spTgt spid="3"/>
                                        </p:tgtEl>
                                        <p:attrNameLst>
                                          <p:attrName>ppt_h</p:attrName>
                                        </p:attrNameLst>
                                      </p:cBhvr>
                                      <p:tavLst>
                                        <p:tav tm="0">
                                          <p:val>
                                            <p:fltVal val="0"/>
                                          </p:val>
                                        </p:tav>
                                        <p:tav tm="100000">
                                          <p:val>
                                            <p:strVal val="#ppt_h"/>
                                          </p:val>
                                        </p:tav>
                                      </p:tavLst>
                                    </p:anim>
                                    <p:animEffect transition="in" filter="fade">
                                      <p:cBhvr>
                                        <p:cTn id="15" dur="40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rochure of a building&#10;&#10;Description automatically generated">
            <a:extLst>
              <a:ext uri="{FF2B5EF4-FFF2-40B4-BE49-F238E27FC236}">
                <a16:creationId xmlns:a16="http://schemas.microsoft.com/office/drawing/2014/main" id="{BAD9850D-D2A5-1383-D0F1-EF78F89DE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 y="648076"/>
            <a:ext cx="6609878" cy="4960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79325C96-EDB9-91F2-BD4A-86D52F35A6F5}"/>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3802709837"/>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medical tower with cars parked in front of it&#10;&#10;Description automatically generated">
            <a:extLst>
              <a:ext uri="{FF2B5EF4-FFF2-40B4-BE49-F238E27FC236}">
                <a16:creationId xmlns:a16="http://schemas.microsoft.com/office/drawing/2014/main" id="{2580316B-48B0-2B6C-3286-F7A150DD1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700850"/>
            <a:ext cx="6477000" cy="4860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5464DC75-D219-963D-B410-2C5A4BA455A4}"/>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3097377834"/>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uilding with a glass wall&#10;&#10;Description automatically generated">
            <a:extLst>
              <a:ext uri="{FF2B5EF4-FFF2-40B4-BE49-F238E27FC236}">
                <a16:creationId xmlns:a16="http://schemas.microsoft.com/office/drawing/2014/main" id="{3625D0C2-B528-38A3-279E-9DD76B3A4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721586"/>
            <a:ext cx="6477000" cy="4860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1ACA3DB8-E4E8-92C0-480B-87BA2554BFCE}"/>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1489337417"/>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ommercial building with blue windows&#10;&#10;Description automatically generated">
            <a:extLst>
              <a:ext uri="{FF2B5EF4-FFF2-40B4-BE49-F238E27FC236}">
                <a16:creationId xmlns:a16="http://schemas.microsoft.com/office/drawing/2014/main" id="{FDEA0BFB-7113-2B5A-6C7C-7BD081842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 y="680832"/>
            <a:ext cx="6553200" cy="4917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615ED523-7BB7-F01F-8306-317D2441B088}"/>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2588605359"/>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large building with trees and a fountain&#10;&#10;Description automatically generated">
            <a:extLst>
              <a:ext uri="{FF2B5EF4-FFF2-40B4-BE49-F238E27FC236}">
                <a16:creationId xmlns:a16="http://schemas.microsoft.com/office/drawing/2014/main" id="{3889990B-775A-4A1A-4CB2-8D5951A7E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723900"/>
            <a:ext cx="6629400"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3A4DC870-B347-F719-CC67-DEDB938ED897}"/>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2309362991"/>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up of a building&#10;&#10;Description automatically generated">
            <a:extLst>
              <a:ext uri="{FF2B5EF4-FFF2-40B4-BE49-F238E27FC236}">
                <a16:creationId xmlns:a16="http://schemas.microsoft.com/office/drawing/2014/main" id="{5C2B919E-597E-BBBA-CE64-DFF9F758D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876300"/>
            <a:ext cx="6073140" cy="4557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E25207F6-382D-CC5F-04AC-6C115E41B7BE}"/>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87394770"/>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ollage of a hotel&#10;&#10;Description automatically generated">
            <a:extLst>
              <a:ext uri="{FF2B5EF4-FFF2-40B4-BE49-F238E27FC236}">
                <a16:creationId xmlns:a16="http://schemas.microsoft.com/office/drawing/2014/main" id="{3994478F-5046-1E56-1BF7-6387D85CC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814488"/>
            <a:ext cx="6400800" cy="4803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D3F1F26D-D6A9-A661-E921-5FAF56610F28}"/>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1454796880"/>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uilding with palm trees and a card&#10;&#10;Description automatically generated">
            <a:extLst>
              <a:ext uri="{FF2B5EF4-FFF2-40B4-BE49-F238E27FC236}">
                <a16:creationId xmlns:a16="http://schemas.microsoft.com/office/drawing/2014/main" id="{FD2B9274-36EF-99B2-0232-1A1D7CAB8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 y="678556"/>
            <a:ext cx="6530906" cy="4900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A742663C-1CFF-61B9-8854-6665C4C3A99E}"/>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2388736204"/>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uilding with a large window&#10;&#10;Description automatically generated with medium confidence">
            <a:extLst>
              <a:ext uri="{FF2B5EF4-FFF2-40B4-BE49-F238E27FC236}">
                <a16:creationId xmlns:a16="http://schemas.microsoft.com/office/drawing/2014/main" id="{5812F4A2-6E5D-FB67-C32A-55A696910C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79" y="703692"/>
            <a:ext cx="6492727" cy="4872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4252AA5F-0F92-1CD1-98DE-6A56048E06FC}"/>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3612056132"/>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up of a building&#10;&#10;Description automatically generated">
            <a:extLst>
              <a:ext uri="{FF2B5EF4-FFF2-40B4-BE49-F238E27FC236}">
                <a16:creationId xmlns:a16="http://schemas.microsoft.com/office/drawing/2014/main" id="{762BCF52-5FD5-9013-241A-ACB592990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777" y="744085"/>
            <a:ext cx="6398623" cy="480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402E2FE8-99AD-5BA8-86EB-8918BA04C0FB}"/>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3379592818"/>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truck with a stack of boxes&#10;&#10;Description automatically generated">
            <a:extLst>
              <a:ext uri="{FF2B5EF4-FFF2-40B4-BE49-F238E27FC236}">
                <a16:creationId xmlns:a16="http://schemas.microsoft.com/office/drawing/2014/main" id="{13A581C7-8B6A-D3F6-93D9-4114AE71D5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colorTemperature colorTemp="7932"/>
                    </a14:imgEffect>
                    <a14:imgEffect>
                      <a14:saturation sat="228000"/>
                    </a14:imgEffect>
                    <a14:imgEffect>
                      <a14:brightnessContrast bright="3000" contrast="27000"/>
                    </a14:imgEffect>
                  </a14:imgLayer>
                </a14:imgProps>
              </a:ext>
              <a:ext uri="{28A0092B-C50C-407E-A947-70E740481C1C}">
                <a14:useLocalDpi xmlns:a14="http://schemas.microsoft.com/office/drawing/2010/main" val="0"/>
              </a:ext>
            </a:extLst>
          </a:blip>
          <a:stretch>
            <a:fillRect/>
          </a:stretch>
        </p:blipFill>
        <p:spPr>
          <a:xfrm>
            <a:off x="677064" y="3302261"/>
            <a:ext cx="5495136" cy="2222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87958" y="660923"/>
            <a:ext cx="6082449" cy="682002"/>
          </a:xfrm>
          <a:prstGeom prst="rect">
            <a:avLst/>
          </a:prstGeom>
          <a:noFill/>
        </p:spPr>
        <p:txBody>
          <a:bodyPr wrap="square" lIns="81045" tIns="40523" rIns="81045" bIns="40523" rtlCol="0">
            <a:spAutoFit/>
          </a:bodyPr>
          <a:lstStyle/>
          <a:p>
            <a:pPr lvl="0"/>
            <a:r>
              <a:rPr lang="en-US" sz="1400" b="1" i="1" u="sng" dirty="0">
                <a:solidFill>
                  <a:srgbClr val="002060"/>
                </a:solidFill>
                <a:latin typeface="Candara" panose="020E0502030303020204" pitchFamily="34" charset="0"/>
              </a:rPr>
              <a:t>3. Delivery:</a:t>
            </a:r>
            <a:r>
              <a:rPr lang="en-US" sz="1400" b="1" i="1" dirty="0">
                <a:latin typeface="Candara" panose="020E0502030303020204" pitchFamily="34" charset="0"/>
              </a:rPr>
              <a:t>	</a:t>
            </a:r>
          </a:p>
          <a:p>
            <a:pPr lvl="0"/>
            <a:endParaRPr lang="en-US" sz="700" i="1" dirty="0">
              <a:latin typeface="Candara" panose="020E0502030303020204" pitchFamily="34" charset="0"/>
            </a:endParaRPr>
          </a:p>
          <a:p>
            <a:r>
              <a:rPr lang="en-US" sz="900" dirty="0">
                <a:latin typeface="Candara" panose="020E0502030303020204" pitchFamily="34" charset="0"/>
              </a:rPr>
              <a:t>Inspections of the goods/products are to be conducted to ensure before it is being delivered for installation. </a:t>
            </a:r>
          </a:p>
          <a:p>
            <a:r>
              <a:rPr lang="en-US" sz="900" dirty="0">
                <a:latin typeface="Candara" panose="020E0502030303020204" pitchFamily="34" charset="0"/>
              </a:rPr>
              <a:t>Quality check is cleared, and delivery notes are to be issued to complete the documents before sending it to the site.</a:t>
            </a:r>
          </a:p>
        </p:txBody>
      </p:sp>
      <p:sp>
        <p:nvSpPr>
          <p:cNvPr id="4" name="Rectangle 3">
            <a:extLst>
              <a:ext uri="{FF2B5EF4-FFF2-40B4-BE49-F238E27FC236}">
                <a16:creationId xmlns:a16="http://schemas.microsoft.com/office/drawing/2014/main" id="{66D685F3-2C99-E4EB-878D-BE4DC49EE748}"/>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9C49C4-9B87-EAA5-6A7A-ACBD97FF2107}"/>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493CD73B-5343-CDE3-9625-0E8FEC4E9E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8" name="Picture 7" descr="A building with a glass wall and stairs&#10;&#10;Description automatically generated with medium confidence">
            <a:extLst>
              <a:ext uri="{FF2B5EF4-FFF2-40B4-BE49-F238E27FC236}">
                <a16:creationId xmlns:a16="http://schemas.microsoft.com/office/drawing/2014/main" id="{E7C52385-0579-11E4-E30F-113A82597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9" name="Rectangle 8">
            <a:extLst>
              <a:ext uri="{FF2B5EF4-FFF2-40B4-BE49-F238E27FC236}">
                <a16:creationId xmlns:a16="http://schemas.microsoft.com/office/drawing/2014/main" id="{F02850FD-2CB9-2F8F-8F55-37221BEFB774}"/>
              </a:ext>
            </a:extLst>
          </p:cNvPr>
          <p:cNvSpPr>
            <a:spLocks/>
          </p:cNvSpPr>
          <p:nvPr/>
        </p:nvSpPr>
        <p:spPr>
          <a:xfrm>
            <a:off x="6857370" y="48414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D476273-AFD2-A5C8-18C0-A8BA52C77F3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red truck parked in a parking lot&#10;&#10;Description automatically generated">
            <a:extLst>
              <a:ext uri="{FF2B5EF4-FFF2-40B4-BE49-F238E27FC236}">
                <a16:creationId xmlns:a16="http://schemas.microsoft.com/office/drawing/2014/main" id="{216E9771-E6BD-85AB-C22A-ADDE7F31CC1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856"/>
                    </a14:imgEffect>
                    <a14:imgEffect>
                      <a14:saturation sat="185000"/>
                    </a14:imgEffect>
                  </a14:imgLayer>
                </a14:imgProps>
              </a:ext>
              <a:ext uri="{28A0092B-C50C-407E-A947-70E740481C1C}">
                <a14:useLocalDpi xmlns:a14="http://schemas.microsoft.com/office/drawing/2010/main" val="0"/>
              </a:ext>
            </a:extLst>
          </a:blip>
          <a:stretch>
            <a:fillRect/>
          </a:stretch>
        </p:blipFill>
        <p:spPr>
          <a:xfrm flipH="1">
            <a:off x="3875398" y="1485900"/>
            <a:ext cx="2296802" cy="1663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truck with stacks of pallets&#10;&#10;Description automatically generated">
            <a:extLst>
              <a:ext uri="{FF2B5EF4-FFF2-40B4-BE49-F238E27FC236}">
                <a16:creationId xmlns:a16="http://schemas.microsoft.com/office/drawing/2014/main" id="{C798DE78-37CC-C337-FE44-24DD29A96AEC}"/>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8286"/>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665499" y="1485901"/>
            <a:ext cx="3086993" cy="1663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F7249395-3053-A6D9-5D73-794D3AC7DF2F}"/>
              </a:ext>
            </a:extLst>
          </p:cNvPr>
          <p:cNvSpPr/>
          <p:nvPr/>
        </p:nvSpPr>
        <p:spPr>
          <a:xfrm>
            <a:off x="762000" y="27685"/>
            <a:ext cx="33087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bodyPr>
          <a:lstStyle/>
          <a:p>
            <a:r>
              <a:rPr lang="en-US" sz="2000" b="1" spc="50" dirty="0">
                <a:ln w="0"/>
                <a:solidFill>
                  <a:schemeClr val="bg2"/>
                </a:solidFill>
                <a:effectLst>
                  <a:innerShdw blurRad="63500" dist="50800" dir="13500000">
                    <a:srgbClr val="000000">
                      <a:alpha val="50000"/>
                    </a:srgbClr>
                  </a:innerShdw>
                </a:effectLst>
              </a:rPr>
              <a:t>Introduction</a:t>
            </a:r>
          </a:p>
        </p:txBody>
      </p:sp>
    </p:spTree>
    <p:extLst>
      <p:ext uri="{BB962C8B-B14F-4D97-AF65-F5344CB8AC3E}">
        <p14:creationId xmlns:p14="http://schemas.microsoft.com/office/powerpoint/2010/main" val="1917267917"/>
      </p:ext>
    </p:extLst>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ollage of buildings&#10;&#10;Description automatically generated">
            <a:extLst>
              <a:ext uri="{FF2B5EF4-FFF2-40B4-BE49-F238E27FC236}">
                <a16:creationId xmlns:a16="http://schemas.microsoft.com/office/drawing/2014/main" id="{1E5D7F7B-1402-0DE1-AC4C-1D915BA24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9" y="662750"/>
            <a:ext cx="6472177" cy="493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309EFE3C-D305-CD5B-D189-0AA1B3706CB2}"/>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1087252850"/>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uilding with a glass facade&#10;&#10;Description automatically generated with medium confidence">
            <a:extLst>
              <a:ext uri="{FF2B5EF4-FFF2-40B4-BE49-F238E27FC236}">
                <a16:creationId xmlns:a16="http://schemas.microsoft.com/office/drawing/2014/main" id="{1071E244-A710-94C9-013B-6843D34C7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15" y="716281"/>
            <a:ext cx="6454707" cy="4843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A2D4E282-0EED-C241-EAD5-A9E1EC0A63C4}"/>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1848167582"/>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uilding with glass windows&#10;&#10;Description automatically generated">
            <a:extLst>
              <a:ext uri="{FF2B5EF4-FFF2-40B4-BE49-F238E27FC236}">
                <a16:creationId xmlns:a16="http://schemas.microsoft.com/office/drawing/2014/main" id="{2CC3E1A0-C5B0-D47C-C6E6-FEC691A30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670369"/>
            <a:ext cx="6553200" cy="4917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B8343FFC-6A9B-57C0-FD25-B67C735C9D2E}"/>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1253598231"/>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ollage of different buildings&#10;&#10;Description automatically generated">
            <a:extLst>
              <a:ext uri="{FF2B5EF4-FFF2-40B4-BE49-F238E27FC236}">
                <a16:creationId xmlns:a16="http://schemas.microsoft.com/office/drawing/2014/main" id="{9DD795E2-2091-28D1-D0B8-30D198DBC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4" y="670370"/>
            <a:ext cx="6591866" cy="4946726"/>
          </a:xfrm>
          <a:prstGeom prst="rect">
            <a:avLst/>
          </a:prstGeom>
        </p:spPr>
      </p:pic>
      <p:sp>
        <p:nvSpPr>
          <p:cNvPr id="9" name="Rectangle 8">
            <a:extLst>
              <a:ext uri="{FF2B5EF4-FFF2-40B4-BE49-F238E27FC236}">
                <a16:creationId xmlns:a16="http://schemas.microsoft.com/office/drawing/2014/main" id="{0107B6EA-5012-5E39-5437-8EF6F0030039}"/>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941749442"/>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up of a skyscraper&#10;&#10;Description automatically generated">
            <a:extLst>
              <a:ext uri="{FF2B5EF4-FFF2-40B4-BE49-F238E27FC236}">
                <a16:creationId xmlns:a16="http://schemas.microsoft.com/office/drawing/2014/main" id="{4EEA52C9-BAFF-484A-21B7-CF0D48EDC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 y="670370"/>
            <a:ext cx="6570017" cy="493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2645506F-3BCC-54FD-A122-C663E5479489}"/>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Projects</a:t>
            </a:r>
          </a:p>
        </p:txBody>
      </p:sp>
    </p:spTree>
    <p:extLst>
      <p:ext uri="{BB962C8B-B14F-4D97-AF65-F5344CB8AC3E}">
        <p14:creationId xmlns:p14="http://schemas.microsoft.com/office/powerpoint/2010/main" val="922444819"/>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arge circular building with a circular roof&#10;&#10;Description automatically generated with medium confidence">
            <a:extLst>
              <a:ext uri="{FF2B5EF4-FFF2-40B4-BE49-F238E27FC236}">
                <a16:creationId xmlns:a16="http://schemas.microsoft.com/office/drawing/2014/main" id="{6DCFFF51-C250-A31C-4B93-F1913E03D5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864" b="-14864"/>
          <a:stretch/>
        </p:blipFill>
        <p:spPr>
          <a:xfrm>
            <a:off x="114300" y="3200400"/>
            <a:ext cx="6591300" cy="2819400"/>
          </a:xfrm>
          <a:prstGeom prst="rect">
            <a:avLst/>
          </a:prstGeom>
        </p:spPr>
      </p:pic>
      <p:pic>
        <p:nvPicPr>
          <p:cNvPr id="12" name="Picture 11" descr="A building under construction with cranes&#10;&#10;Description automatically generated">
            <a:extLst>
              <a:ext uri="{FF2B5EF4-FFF2-40B4-BE49-F238E27FC236}">
                <a16:creationId xmlns:a16="http://schemas.microsoft.com/office/drawing/2014/main" id="{DA7CA26D-380D-D344-5C54-2FBB29F80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 y="665783"/>
            <a:ext cx="6591299" cy="2267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5022A079-E307-1904-C3CB-60859B565F06}"/>
              </a:ext>
            </a:extLst>
          </p:cNvPr>
          <p:cNvSpPr txBox="1"/>
          <p:nvPr/>
        </p:nvSpPr>
        <p:spPr>
          <a:xfrm>
            <a:off x="114300" y="2899946"/>
            <a:ext cx="6591299" cy="338554"/>
          </a:xfrm>
          <a:prstGeom prst="rect">
            <a:avLst/>
          </a:prstGeom>
          <a:noFill/>
        </p:spPr>
        <p:txBody>
          <a:bodyPr wrap="square" rtlCol="0">
            <a:spAutoFit/>
          </a:bodyPr>
          <a:lstStyle/>
          <a:p>
            <a:pPr algn="ctr"/>
            <a:r>
              <a:rPr lang="en-US" b="1" dirty="0"/>
              <a:t>SFMC (MOI) PROJECT - Riyadh</a:t>
            </a:r>
            <a:endParaRPr lang="en-GB" b="1" dirty="0"/>
          </a:p>
        </p:txBody>
      </p:sp>
      <p:sp>
        <p:nvSpPr>
          <p:cNvPr id="10" name="Rectangle 9">
            <a:extLst>
              <a:ext uri="{FF2B5EF4-FFF2-40B4-BE49-F238E27FC236}">
                <a16:creationId xmlns:a16="http://schemas.microsoft.com/office/drawing/2014/main" id="{08FA6EBB-7A8E-C306-A93B-1E6C0EB7C228}"/>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Ongoing Projects</a:t>
            </a:r>
          </a:p>
        </p:txBody>
      </p:sp>
    </p:spTree>
    <p:extLst>
      <p:ext uri="{BB962C8B-B14F-4D97-AF65-F5344CB8AC3E}">
        <p14:creationId xmlns:p14="http://schemas.microsoft.com/office/powerpoint/2010/main" val="3603461291"/>
      </p:ext>
    </p:extLst>
  </p:cSld>
  <p:clrMapOvr>
    <a:masterClrMapping/>
  </p:clrMapOvr>
  <mc:AlternateContent xmlns:mc="http://schemas.openxmlformats.org/markup-compatibility/2006" xmlns:p14="http://schemas.microsoft.com/office/powerpoint/2010/main">
    <mc:Choice Requires="p14">
      <p:transition spd="slow" p14:dur="2000" advTm="10000">
        <p:cover/>
      </p:transition>
    </mc:Choice>
    <mc:Fallback xmlns="">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250" fill="hold"/>
                                        <p:tgtEl>
                                          <p:spTgt spid="13"/>
                                        </p:tgtEl>
                                        <p:attrNameLst>
                                          <p:attrName>ppt_w</p:attrName>
                                        </p:attrNameLst>
                                      </p:cBhvr>
                                      <p:tavLst>
                                        <p:tav tm="0">
                                          <p:val>
                                            <p:fltVal val="0"/>
                                          </p:val>
                                        </p:tav>
                                        <p:tav tm="100000">
                                          <p:val>
                                            <p:strVal val="#ppt_w"/>
                                          </p:val>
                                        </p:tav>
                                      </p:tavLst>
                                    </p:anim>
                                    <p:anim calcmode="lin" valueType="num">
                                      <p:cBhvr>
                                        <p:cTn id="12" dur="1250" fill="hold"/>
                                        <p:tgtEl>
                                          <p:spTgt spid="13"/>
                                        </p:tgtEl>
                                        <p:attrNameLst>
                                          <p:attrName>ppt_h</p:attrName>
                                        </p:attrNameLst>
                                      </p:cBhvr>
                                      <p:tavLst>
                                        <p:tav tm="0">
                                          <p:val>
                                            <p:fltVal val="0"/>
                                          </p:val>
                                        </p:tav>
                                        <p:tav tm="100000">
                                          <p:val>
                                            <p:strVal val="#ppt_h"/>
                                          </p:val>
                                        </p:tav>
                                      </p:tavLst>
                                    </p:anim>
                                    <p:animEffect transition="in" filter="fade">
                                      <p:cBhvr>
                                        <p:cTn id="13" dur="1250"/>
                                        <p:tgtEl>
                                          <p:spTgt spid="13"/>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4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4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uilding with palm trees in front of it&#10;&#10;Description automatically generated">
            <a:extLst>
              <a:ext uri="{FF2B5EF4-FFF2-40B4-BE49-F238E27FC236}">
                <a16:creationId xmlns:a16="http://schemas.microsoft.com/office/drawing/2014/main" id="{D224A5F6-0692-38AF-8B81-A17D5B181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86" y="703692"/>
            <a:ext cx="6709513" cy="3952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022A079-E307-1904-C3CB-60859B565F06}"/>
              </a:ext>
            </a:extLst>
          </p:cNvPr>
          <p:cNvSpPr txBox="1"/>
          <p:nvPr/>
        </p:nvSpPr>
        <p:spPr>
          <a:xfrm>
            <a:off x="33409" y="4762500"/>
            <a:ext cx="6591299" cy="338554"/>
          </a:xfrm>
          <a:prstGeom prst="rect">
            <a:avLst/>
          </a:prstGeom>
          <a:noFill/>
        </p:spPr>
        <p:txBody>
          <a:bodyPr wrap="square" rtlCol="0">
            <a:spAutoFit/>
          </a:bodyPr>
          <a:lstStyle/>
          <a:p>
            <a:pPr algn="ctr"/>
            <a:r>
              <a:rPr lang="en-US" b="1" dirty="0"/>
              <a:t>SAHAYEB 3 DATA CENTERS (Dammam)</a:t>
            </a:r>
            <a:endParaRPr lang="en-GB" b="1" dirty="0"/>
          </a:p>
        </p:txBody>
      </p:sp>
      <p:sp>
        <p:nvSpPr>
          <p:cNvPr id="9" name="Rectangle 8">
            <a:extLst>
              <a:ext uri="{FF2B5EF4-FFF2-40B4-BE49-F238E27FC236}">
                <a16:creationId xmlns:a16="http://schemas.microsoft.com/office/drawing/2014/main" id="{5228DF02-5BC0-F4E9-C621-E61EC55A440B}"/>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Ongoing Projects</a:t>
            </a:r>
          </a:p>
        </p:txBody>
      </p:sp>
    </p:spTree>
    <p:extLst>
      <p:ext uri="{BB962C8B-B14F-4D97-AF65-F5344CB8AC3E}">
        <p14:creationId xmlns:p14="http://schemas.microsoft.com/office/powerpoint/2010/main" val="2413707216"/>
      </p:ext>
    </p:extLst>
  </p:cSld>
  <p:clrMapOvr>
    <a:masterClrMapping/>
  </p:clrMapOvr>
  <mc:AlternateContent xmlns:mc="http://schemas.openxmlformats.org/markup-compatibility/2006" xmlns:p14="http://schemas.microsoft.com/office/powerpoint/2010/main">
    <mc:Choice Requires="p14">
      <p:transition spd="slow" p14:dur="2000" advTm="10000">
        <p:cover/>
      </p:transition>
    </mc:Choice>
    <mc:Fallback xmlns="">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Effect transition="in" filter="fade">
                                      <p:cBhvr>
                                        <p:cTn id="13" dur="1000"/>
                                        <p:tgtEl>
                                          <p:spTgt spid="13"/>
                                        </p:tgtEl>
                                      </p:cBhvr>
                                    </p:animEffect>
                                  </p:childTnLst>
                                </p:cTn>
                              </p:par>
                            </p:childTnLst>
                          </p:cTn>
                        </p:par>
                        <p:par>
                          <p:cTn id="14" fill="hold">
                            <p:stCondLst>
                              <p:cond delay="125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2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street and a road&#10;&#10;Description automatically generated with medium confidence">
            <a:extLst>
              <a:ext uri="{FF2B5EF4-FFF2-40B4-BE49-F238E27FC236}">
                <a16:creationId xmlns:a16="http://schemas.microsoft.com/office/drawing/2014/main" id="{41CF682B-A32A-950F-E8F6-3A90DB74F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92" y="959930"/>
            <a:ext cx="6666996" cy="3573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022A079-E307-1904-C3CB-60859B565F06}"/>
              </a:ext>
            </a:extLst>
          </p:cNvPr>
          <p:cNvSpPr txBox="1"/>
          <p:nvPr/>
        </p:nvSpPr>
        <p:spPr>
          <a:xfrm>
            <a:off x="33409" y="4762500"/>
            <a:ext cx="6591299" cy="338554"/>
          </a:xfrm>
          <a:prstGeom prst="rect">
            <a:avLst/>
          </a:prstGeom>
          <a:noFill/>
        </p:spPr>
        <p:txBody>
          <a:bodyPr wrap="square" rtlCol="0">
            <a:spAutoFit/>
          </a:bodyPr>
          <a:lstStyle/>
          <a:p>
            <a:pPr algn="ctr"/>
            <a:r>
              <a:rPr lang="en-US" b="1" dirty="0"/>
              <a:t>EDGNEX (KHAZZAN) DATA CENTER (SPARK - Dammam)</a:t>
            </a:r>
            <a:endParaRPr lang="en-GB" b="1" dirty="0"/>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Ongoing Projects</a:t>
            </a:r>
          </a:p>
        </p:txBody>
      </p:sp>
    </p:spTree>
    <p:extLst>
      <p:ext uri="{BB962C8B-B14F-4D97-AF65-F5344CB8AC3E}">
        <p14:creationId xmlns:p14="http://schemas.microsoft.com/office/powerpoint/2010/main" val="949098505"/>
      </p:ext>
    </p:extLst>
  </p:cSld>
  <p:clrMapOvr>
    <a:masterClrMapping/>
  </p:clrMapOvr>
  <mc:AlternateContent xmlns:mc="http://schemas.openxmlformats.org/markup-compatibility/2006" xmlns:p14="http://schemas.microsoft.com/office/powerpoint/2010/main">
    <mc:Choice Requires="p14">
      <p:transition spd="slow" p14:dur="2000" advTm="10000">
        <p:cover/>
      </p:transition>
    </mc:Choice>
    <mc:Fallback xmlns="">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Effect transition="in" filter="fade">
                                      <p:cBhvr>
                                        <p:cTn id="13" dur="10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4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4114800" y="-4114800"/>
            <a:ext cx="914400" cy="914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4495800" y="-3543300"/>
            <a:ext cx="152399"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3" name="Rectangle 2"/>
          <p:cNvSpPr/>
          <p:nvPr/>
        </p:nvSpPr>
        <p:spPr>
          <a:xfrm>
            <a:off x="1153236" y="38100"/>
            <a:ext cx="6887438" cy="82050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a:ln w="0"/>
                <a:gradFill flip="none">
                  <a:gsLst>
                    <a:gs pos="30000">
                      <a:schemeClr val="tx2">
                        <a:lumMod val="20000"/>
                        <a:lumOff val="8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stA="55000" endA="300" endPos="45500" dir="5400000" sy="-100000" algn="bl" rotWithShape="0"/>
                </a:effectLst>
              </a:rPr>
              <a:t>PRODUCT SPECIFICATIONS</a:t>
            </a:r>
            <a:endParaRPr lang="en-US" sz="5400" b="1" cap="all" dirty="0">
              <a:ln w="0"/>
              <a:gradFill flip="none">
                <a:gsLst>
                  <a:gs pos="30000">
                    <a:schemeClr val="tx2">
                      <a:lumMod val="20000"/>
                      <a:lumOff val="8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stA="55000" endA="300" endPos="45500" dir="5400000" sy="-100000" algn="bl" rotWithShape="0"/>
              </a:effectLst>
            </a:endParaRPr>
          </a:p>
        </p:txBody>
      </p:sp>
      <p:pic>
        <p:nvPicPr>
          <p:cNvPr id="10" name="Picture 9" descr="Medical tower 2 (1).jpg"/>
          <p:cNvPicPr>
            <a:picLocks noChangeAspect="1"/>
          </p:cNvPicPr>
          <p:nvPr/>
        </p:nvPicPr>
        <p:blipFill>
          <a:blip r:embed="rId2" cstate="print"/>
          <a:stretch>
            <a:fillRect/>
          </a:stretch>
        </p:blipFill>
        <p:spPr>
          <a:xfrm>
            <a:off x="4114800" y="1409700"/>
            <a:ext cx="2860989" cy="2145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IMG_4211.JPG"/>
          <p:cNvPicPr>
            <a:picLocks noChangeAspect="1"/>
          </p:cNvPicPr>
          <p:nvPr/>
        </p:nvPicPr>
        <p:blipFill>
          <a:blip r:embed="rId3" cstate="print"/>
          <a:srcRect l="2206"/>
          <a:stretch>
            <a:fillRect/>
          </a:stretch>
        </p:blipFill>
        <p:spPr>
          <a:xfrm>
            <a:off x="1600200" y="1257300"/>
            <a:ext cx="2819400" cy="2162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IMG_4206.JPG"/>
          <p:cNvPicPr>
            <a:picLocks noChangeAspect="1"/>
          </p:cNvPicPr>
          <p:nvPr/>
        </p:nvPicPr>
        <p:blipFill>
          <a:blip r:embed="rId4" cstate="print"/>
          <a:srcRect r="8823"/>
          <a:stretch>
            <a:fillRect/>
          </a:stretch>
        </p:blipFill>
        <p:spPr>
          <a:xfrm>
            <a:off x="1828800" y="3162300"/>
            <a:ext cx="2590800" cy="2131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IMG_4175.JPG"/>
          <p:cNvPicPr>
            <a:picLocks noChangeAspect="1"/>
          </p:cNvPicPr>
          <p:nvPr/>
        </p:nvPicPr>
        <p:blipFill>
          <a:blip r:embed="rId5" cstate="print"/>
          <a:srcRect l="13461" t="8974" r="6204" b="14517"/>
          <a:stretch>
            <a:fillRect/>
          </a:stretch>
        </p:blipFill>
        <p:spPr>
          <a:xfrm>
            <a:off x="4434840" y="3467100"/>
            <a:ext cx="288036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picture containing drawing&#10;&#10;Description automatically generated">
            <a:extLst>
              <a:ext uri="{FF2B5EF4-FFF2-40B4-BE49-F238E27FC236}">
                <a16:creationId xmlns:a16="http://schemas.microsoft.com/office/drawing/2014/main" id="{D95C5131-3473-068C-F511-2A5F646B28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827" b="34827"/>
          <a:stretch/>
        </p:blipFill>
        <p:spPr>
          <a:xfrm>
            <a:off x="152400" y="-152401"/>
            <a:ext cx="794434" cy="859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cover/>
      </p:transition>
    </mc:Choice>
    <mc:Fallback xmlns="">
      <p:transition spd="slow" advTm="3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par>
                                <p:cTn id="9" presetID="16" presetClass="emph" presetSubtype="0" fill="hold" grpId="0" nodeType="withEffect">
                                  <p:stCondLst>
                                    <p:cond delay="750"/>
                                  </p:stCondLst>
                                  <p:iterate type="lt">
                                    <p:tmPct val="4000"/>
                                  </p:iterate>
                                  <p:childTnLst>
                                    <p:set>
                                      <p:cBhvr override="childStyle">
                                        <p:cTn id="10" dur="1500" fill="hold"/>
                                        <p:tgtEl>
                                          <p:spTgt spid="3"/>
                                        </p:tgtEl>
                                        <p:attrNameLst>
                                          <p:attrName>style.color</p:attrName>
                                        </p:attrNameLst>
                                      </p:cBhvr>
                                      <p:to>
                                        <p:clrVal>
                                          <a:schemeClr val="accent2"/>
                                        </p:clrVal>
                                      </p:to>
                                    </p:set>
                                    <p:set>
                                      <p:cBhvr>
                                        <p:cTn id="11" dur="1500" fill="hold"/>
                                        <p:tgtEl>
                                          <p:spTgt spid="3"/>
                                        </p:tgtEl>
                                        <p:attrNameLst>
                                          <p:attrName>fillcolor</p:attrName>
                                        </p:attrNameLst>
                                      </p:cBhvr>
                                      <p:to>
                                        <p:clrVal>
                                          <a:schemeClr val="accent2"/>
                                        </p:clrVal>
                                      </p:to>
                                    </p:set>
                                    <p:set>
                                      <p:cBhvr>
                                        <p:cTn id="12" dur="1500" fill="hold"/>
                                        <p:tgtEl>
                                          <p:spTgt spid="3"/>
                                        </p:tgtEl>
                                        <p:attrNameLst>
                                          <p:attrName>fill.type</p:attrName>
                                        </p:attrNameLst>
                                      </p:cBhvr>
                                      <p:to>
                                        <p:strVal val="solid"/>
                                      </p:to>
                                    </p:set>
                                  </p:childTnLst>
                                </p:cTn>
                              </p:par>
                              <p:par>
                                <p:cTn id="13" presetID="14" presetClass="entr" presetSubtype="10" fill="hold" nodeType="withEffect">
                                  <p:stCondLst>
                                    <p:cond delay="75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75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nodeType="withEffect">
                                  <p:stCondLst>
                                    <p:cond delay="75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7308"/>
            <a:ext cx="7848602" cy="420392"/>
          </a:xfrm>
          <a:prstGeom prst="rect">
            <a:avLst/>
          </a:prstGeom>
          <a:noFill/>
        </p:spPr>
        <p:txBody>
          <a:bodyPr wrap="square" lIns="81045" tIns="40523" rIns="81045" bIns="40523">
            <a:spAutoFit/>
          </a:bodyPr>
          <a:lstStyle/>
          <a:p>
            <a:pPr algn="ctr">
              <a:defRPr/>
            </a:pPr>
            <a:r>
              <a:rPr lang="en-US" sz="22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Berlin Sans FB Demi" pitchFamily="34" charset="0"/>
              </a:rPr>
              <a:t>ADVANCED MANUFACTURING FOR METAL &amp; GLASS CO.</a:t>
            </a:r>
          </a:p>
        </p:txBody>
      </p:sp>
      <p:sp>
        <p:nvSpPr>
          <p:cNvPr id="4" name="TextBox 3"/>
          <p:cNvSpPr txBox="1">
            <a:spLocks noChangeArrowheads="1"/>
          </p:cNvSpPr>
          <p:nvPr/>
        </p:nvSpPr>
        <p:spPr bwMode="auto">
          <a:xfrm>
            <a:off x="228600" y="952500"/>
            <a:ext cx="8686800" cy="4467653"/>
          </a:xfrm>
          <a:prstGeom prst="rect">
            <a:avLst/>
          </a:prstGeom>
          <a:noFill/>
          <a:ln w="9525">
            <a:noFill/>
            <a:miter lim="800000"/>
            <a:headEnd/>
            <a:tailEnd/>
          </a:ln>
        </p:spPr>
        <p:txBody>
          <a:bodyPr wrap="square" lIns="81045" tIns="40523" rIns="81045" bIns="40523">
            <a:spAutoFit/>
          </a:bodyPr>
          <a:lstStyle/>
          <a:p>
            <a:pPr algn="just">
              <a:defRPr/>
            </a:pPr>
            <a:r>
              <a:rPr lang="en-US" sz="1100" b="1" dirty="0">
                <a:solidFill>
                  <a:schemeClr val="tx2">
                    <a:lumMod val="50000"/>
                  </a:schemeClr>
                </a:solidFill>
                <a:latin typeface="Century Gothic" pitchFamily="34" charset="0"/>
              </a:rPr>
              <a:t>	</a:t>
            </a:r>
            <a:r>
              <a:rPr lang="en-US" sz="1200" b="1" dirty="0">
                <a:solidFill>
                  <a:schemeClr val="tx2">
                    <a:lumMod val="50000"/>
                  </a:schemeClr>
                </a:solidFill>
                <a:latin typeface="Candara" panose="020E0502030303020204" pitchFamily="34" charset="0"/>
              </a:rPr>
              <a:t>Company’s standard profiles are professionally designed and  tested system. Having a range of fully integrated series of profiles, allowing manufacture of individual or composite units to suit a particular design option or variable to suit a multiplicity of client exacting requirements. The system conforms to most recognized European and International Standards from all aspect of design and fabricate, finishes of painting and/or anodizing, workshop practices, glazing and hardware. Skilled and trained installation teams are employed for improved operations.</a:t>
            </a:r>
          </a:p>
          <a:p>
            <a:pPr algn="just">
              <a:defRPr/>
            </a:pPr>
            <a:endParaRPr lang="en-US" sz="1200" b="1" dirty="0">
              <a:solidFill>
                <a:schemeClr val="tx2">
                  <a:lumMod val="50000"/>
                </a:schemeClr>
              </a:solidFill>
              <a:latin typeface="Candara" panose="020E0502030303020204" pitchFamily="34" charset="0"/>
            </a:endParaRPr>
          </a:p>
          <a:p>
            <a:pPr algn="just">
              <a:defRPr/>
            </a:pPr>
            <a:r>
              <a:rPr lang="en-US" sz="1200" b="1" dirty="0">
                <a:solidFill>
                  <a:schemeClr val="tx2">
                    <a:lumMod val="50000"/>
                  </a:schemeClr>
                </a:solidFill>
                <a:latin typeface="Candara" panose="020E0502030303020204" pitchFamily="34" charset="0"/>
              </a:rPr>
              <a:t>The system has many unique and ingenious design features, it permits a variable glazing thickness of 4 mm to 24 mm glass or panels or any other type of in-fill construction using the bead clipping principle. Wall thickness of profile designed to suit particular application. Aluminum framed insect screens (single or double), quality system hardware: hinges, handles, locks, flush bolt and many other hardware such as panic devices and door closers (surface and floor mounted) are all available to suit specific design.</a:t>
            </a:r>
          </a:p>
          <a:p>
            <a:pPr algn="just">
              <a:defRPr/>
            </a:pPr>
            <a:endParaRPr lang="en-US" sz="1200" b="1" dirty="0">
              <a:solidFill>
                <a:schemeClr val="tx2">
                  <a:lumMod val="50000"/>
                </a:schemeClr>
              </a:solidFill>
              <a:latin typeface="Candara" panose="020E0502030303020204" pitchFamily="34" charset="0"/>
            </a:endParaRPr>
          </a:p>
          <a:p>
            <a:pPr algn="just">
              <a:defRPr/>
            </a:pPr>
            <a:r>
              <a:rPr lang="en-US" sz="1200" b="1" dirty="0">
                <a:solidFill>
                  <a:schemeClr val="tx2">
                    <a:lumMod val="50000"/>
                  </a:schemeClr>
                </a:solidFill>
                <a:latin typeface="Candara" panose="020E0502030303020204" pitchFamily="34" charset="0"/>
              </a:rPr>
              <a:t>Corner joints are individually designed and are constructed by welding; screw fixings within profile screw ports or generally mechanically jointed using cast or extruded aluminum cleats secured by mechanical jointed using cast or extruded sealed in accordance with BS4873:1972. All doors and windows are glazed, fully weather-stripped and sealed against all elements with EPDM or equivalent gaskets. Aluminum insect screens where required are retained in aluminum frames using the rolled in gasket or clip method for fixing into main frame after installation. Windows are designed to allow water drainage to the exterior.</a:t>
            </a:r>
          </a:p>
          <a:p>
            <a:pPr algn="just">
              <a:defRPr/>
            </a:pPr>
            <a:endParaRPr lang="en-US" sz="1200" b="1" dirty="0">
              <a:solidFill>
                <a:schemeClr val="tx2">
                  <a:lumMod val="50000"/>
                </a:schemeClr>
              </a:solidFill>
              <a:latin typeface="Candara" panose="020E0502030303020204" pitchFamily="34" charset="0"/>
            </a:endParaRPr>
          </a:p>
          <a:p>
            <a:pPr algn="just">
              <a:defRPr/>
            </a:pPr>
            <a:r>
              <a:rPr lang="en-US" sz="1200" b="1" dirty="0">
                <a:solidFill>
                  <a:schemeClr val="tx2">
                    <a:lumMod val="50000"/>
                  </a:schemeClr>
                </a:solidFill>
                <a:latin typeface="Candara" panose="020E0502030303020204" pitchFamily="34" charset="0"/>
              </a:rPr>
              <a:t>Quality finishes to surfaces of aluminum profiles, panels, hardware and accessories, etc. may be in either anodizing or polyester painting. Many colors are available to suit client individual requirements.</a:t>
            </a:r>
          </a:p>
          <a:p>
            <a:pPr algn="just">
              <a:defRPr/>
            </a:pPr>
            <a:endParaRPr lang="en-US" sz="1200" b="1" dirty="0">
              <a:solidFill>
                <a:schemeClr val="tx2">
                  <a:lumMod val="50000"/>
                </a:schemeClr>
              </a:solidFill>
              <a:latin typeface="Candara" panose="020E0502030303020204" pitchFamily="34" charset="0"/>
            </a:endParaRPr>
          </a:p>
          <a:p>
            <a:pPr algn="just">
              <a:defRPr/>
            </a:pPr>
            <a:r>
              <a:rPr lang="en-US" sz="1200" b="1" dirty="0">
                <a:solidFill>
                  <a:schemeClr val="tx2">
                    <a:lumMod val="50000"/>
                  </a:schemeClr>
                </a:solidFill>
                <a:latin typeface="Candara" panose="020E0502030303020204" pitchFamily="34" charset="0"/>
              </a:rPr>
              <a:t>Unless otherwise required/specified all exposed profiles are anodized to Grade AA20 or 20 microns minimum average thickness in accordance with BS 1615:1972.</a:t>
            </a:r>
          </a:p>
          <a:p>
            <a:pPr algn="just">
              <a:defRPr/>
            </a:pPr>
            <a:endParaRPr lang="en-US" sz="900" b="1" dirty="0">
              <a:solidFill>
                <a:schemeClr val="tx2">
                  <a:lumMod val="50000"/>
                </a:schemeClr>
              </a:solidFill>
              <a:latin typeface="Century Gothic" pitchFamily="34" charset="0"/>
            </a:endParaRPr>
          </a:p>
        </p:txBody>
      </p:sp>
      <p:sp>
        <p:nvSpPr>
          <p:cNvPr id="7" name="Rectangle 6"/>
          <p:cNvSpPr/>
          <p:nvPr/>
        </p:nvSpPr>
        <p:spPr>
          <a:xfrm>
            <a:off x="152400" y="143607"/>
            <a:ext cx="8839200" cy="5457094"/>
          </a:xfrm>
          <a:prstGeom prst="rect">
            <a:avLst/>
          </a:prstGeom>
          <a:noFill/>
          <a:ln cmpd="dbl"/>
        </p:spPr>
        <p:style>
          <a:lnRef idx="2">
            <a:schemeClr val="accent1">
              <a:shade val="50000"/>
            </a:schemeClr>
          </a:lnRef>
          <a:fillRef idx="1">
            <a:schemeClr val="accent1"/>
          </a:fillRef>
          <a:effectRef idx="0">
            <a:schemeClr val="accent1"/>
          </a:effectRef>
          <a:fontRef idx="minor">
            <a:schemeClr val="lt1"/>
          </a:fontRef>
        </p:style>
        <p:txBody>
          <a:bodyPr lIns="81045" tIns="40523" rIns="81045" bIns="40523"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D94B7384-0E71-6C12-5491-82789F4A7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27" b="34827"/>
          <a:stretch/>
        </p:blipFill>
        <p:spPr>
          <a:xfrm>
            <a:off x="219783" y="75255"/>
            <a:ext cx="794434" cy="859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10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ppt_x"/>
                                          </p:val>
                                        </p:tav>
                                        <p:tav tm="100000">
                                          <p:val>
                                            <p:strVal val="#ppt_x"/>
                                          </p:val>
                                        </p:tav>
                                      </p:tavLst>
                                    </p:anim>
                                    <p:anim calcmode="lin" valueType="num">
                                      <p:cBhvr additive="base">
                                        <p:cTn id="16"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uilding under construction with cranes&#10;&#10;Description automatically generated">
            <a:extLst>
              <a:ext uri="{FF2B5EF4-FFF2-40B4-BE49-F238E27FC236}">
                <a16:creationId xmlns:a16="http://schemas.microsoft.com/office/drawing/2014/main" id="{11AA900A-F703-B6E2-515D-0F4D5464ADF2}"/>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036"/>
                    </a14:imgEffect>
                    <a14:imgEffect>
                      <a14:saturation sat="198000"/>
                    </a14:imgEffect>
                    <a14:imgEffect>
                      <a14:brightnessContrast bright="24000" contrast="-24000"/>
                    </a14:imgEffect>
                  </a14:imgLayer>
                </a14:imgProps>
              </a:ext>
              <a:ext uri="{28A0092B-C50C-407E-A947-70E740481C1C}">
                <a14:useLocalDpi xmlns:a14="http://schemas.microsoft.com/office/drawing/2010/main" val="0"/>
              </a:ext>
            </a:extLst>
          </a:blip>
          <a:srcRect t="10116" b="-10116"/>
          <a:stretch/>
        </p:blipFill>
        <p:spPr>
          <a:xfrm>
            <a:off x="263888" y="1485270"/>
            <a:ext cx="6400798" cy="3025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318351" y="640457"/>
            <a:ext cx="6400799" cy="728168"/>
          </a:xfrm>
          <a:prstGeom prst="rect">
            <a:avLst/>
          </a:prstGeom>
          <a:noFill/>
        </p:spPr>
        <p:txBody>
          <a:bodyPr wrap="square" lIns="81045" tIns="40523" rIns="81045" bIns="40523" rtlCol="0">
            <a:spAutoFit/>
          </a:bodyPr>
          <a:lstStyle/>
          <a:p>
            <a:pPr lvl="0"/>
            <a:r>
              <a:rPr lang="en-US" sz="1400" b="1" i="1" u="sng" dirty="0">
                <a:solidFill>
                  <a:srgbClr val="002060"/>
                </a:solidFill>
                <a:latin typeface="Candara" panose="020E0502030303020204" pitchFamily="34" charset="0"/>
              </a:rPr>
              <a:t>4. Installation:</a:t>
            </a:r>
          </a:p>
          <a:p>
            <a:pPr lvl="0"/>
            <a:r>
              <a:rPr lang="en-US" sz="900" b="1" i="1" dirty="0">
                <a:solidFill>
                  <a:srgbClr val="002060"/>
                </a:solidFill>
                <a:latin typeface="Candara" panose="020E0502030303020204" pitchFamily="34" charset="0"/>
              </a:rPr>
              <a:t>	</a:t>
            </a:r>
            <a:endParaRPr lang="en-US" sz="900" i="1" dirty="0">
              <a:solidFill>
                <a:srgbClr val="002060"/>
              </a:solidFill>
              <a:latin typeface="Candara" panose="020E0502030303020204" pitchFamily="34" charset="0"/>
            </a:endParaRPr>
          </a:p>
          <a:p>
            <a:r>
              <a:rPr lang="en-US" sz="900" dirty="0">
                <a:latin typeface="Candara" panose="020E0502030303020204" pitchFamily="34" charset="0"/>
              </a:rPr>
              <a:t>The delivered materials are then to be checked and quality measures are to be executed at the site to further ensure the quality of the product</a:t>
            </a:r>
          </a:p>
        </p:txBody>
      </p:sp>
      <p:sp>
        <p:nvSpPr>
          <p:cNvPr id="4" name="Rectangle 3">
            <a:extLst>
              <a:ext uri="{FF2B5EF4-FFF2-40B4-BE49-F238E27FC236}">
                <a16:creationId xmlns:a16="http://schemas.microsoft.com/office/drawing/2014/main" id="{66D685F3-2C99-E4EB-878D-BE4DC49EE748}"/>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9C49C4-9B87-EAA5-6A7A-ACBD97FF2107}"/>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493CD73B-5343-CDE3-9625-0E8FEC4E9E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8" name="Picture 7" descr="A building with a glass wall and stairs&#10;&#10;Description automatically generated with medium confidence">
            <a:extLst>
              <a:ext uri="{FF2B5EF4-FFF2-40B4-BE49-F238E27FC236}">
                <a16:creationId xmlns:a16="http://schemas.microsoft.com/office/drawing/2014/main" id="{E7C52385-0579-11E4-E30F-113A82597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9" name="Rectangle 8">
            <a:extLst>
              <a:ext uri="{FF2B5EF4-FFF2-40B4-BE49-F238E27FC236}">
                <a16:creationId xmlns:a16="http://schemas.microsoft.com/office/drawing/2014/main" id="{F02850FD-2CB9-2F8F-8F55-37221BEFB774}"/>
              </a:ext>
            </a:extLst>
          </p:cNvPr>
          <p:cNvSpPr>
            <a:spLocks/>
          </p:cNvSpPr>
          <p:nvPr/>
        </p:nvSpPr>
        <p:spPr>
          <a:xfrm>
            <a:off x="6857370" y="48414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D476273-AFD2-A5C8-18C0-A8BA52C77F3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erson wearing a yellow helmet and safety vest&#10;&#10;Description automatically generated">
            <a:extLst>
              <a:ext uri="{FF2B5EF4-FFF2-40B4-BE49-F238E27FC236}">
                <a16:creationId xmlns:a16="http://schemas.microsoft.com/office/drawing/2014/main" id="{C5D93A0F-7E6B-33E0-2CE1-7DCCCCC23987}"/>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0250"/>
                    </a14:imgEffect>
                    <a14:imgEffect>
                      <a14:saturation sat="87000"/>
                    </a14:imgEffect>
                  </a14:imgLayer>
                </a14:imgProps>
              </a:ext>
              <a:ext uri="{28A0092B-C50C-407E-A947-70E740481C1C}">
                <a14:useLocalDpi xmlns:a14="http://schemas.microsoft.com/office/drawing/2010/main" val="0"/>
              </a:ext>
            </a:extLst>
          </a:blip>
          <a:stretch>
            <a:fillRect/>
          </a:stretch>
        </p:blipFill>
        <p:spPr>
          <a:xfrm>
            <a:off x="380999" y="3619500"/>
            <a:ext cx="1409523" cy="1676400"/>
          </a:xfrm>
          <a:prstGeom prst="roundRect">
            <a:avLst>
              <a:gd name="adj" fmla="val 8594"/>
            </a:avLst>
          </a:prstGeom>
          <a:solidFill>
            <a:srgbClr val="FFFFFF">
              <a:shade val="85000"/>
            </a:srgbClr>
          </a:solidFill>
          <a:ln w="28575">
            <a:solidFill>
              <a:srgbClr val="0070C0"/>
            </a:solid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12B299D0-4C54-7D2D-B188-C625A40EDA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0223" y="3619501"/>
            <a:ext cx="2783504" cy="1907777"/>
          </a:xfrm>
          <a:prstGeom prst="roundRect">
            <a:avLst>
              <a:gd name="adj" fmla="val 8594"/>
            </a:avLst>
          </a:prstGeom>
          <a:solidFill>
            <a:srgbClr val="FFFFFF">
              <a:shade val="85000"/>
            </a:srgbClr>
          </a:solidFill>
          <a:ln w="28575">
            <a:solidFill>
              <a:srgbClr val="C00000"/>
            </a:solid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D0C70B2-F100-C008-E464-E4C37B14FC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1600" y="3619501"/>
            <a:ext cx="1409524" cy="1676400"/>
          </a:xfrm>
          <a:prstGeom prst="roundRect">
            <a:avLst>
              <a:gd name="adj" fmla="val 8594"/>
            </a:avLst>
          </a:prstGeom>
          <a:solidFill>
            <a:srgbClr val="FFFFFF">
              <a:shade val="85000"/>
            </a:srgbClr>
          </a:solidFill>
          <a:ln w="28575">
            <a:solidFill>
              <a:srgbClr val="0070C0"/>
            </a:solidFill>
          </a:ln>
          <a:effectLst>
            <a:reflection blurRad="12700" stA="38000" endPos="28000" dist="5000" dir="5400000" sy="-100000" algn="bl" rotWithShape="0"/>
          </a:effectLst>
        </p:spPr>
      </p:pic>
      <p:sp>
        <p:nvSpPr>
          <p:cNvPr id="17" name="Rectangle 16">
            <a:extLst>
              <a:ext uri="{FF2B5EF4-FFF2-40B4-BE49-F238E27FC236}">
                <a16:creationId xmlns:a16="http://schemas.microsoft.com/office/drawing/2014/main" id="{42D6C4D7-328C-7642-5BBA-79B21C323D6C}"/>
              </a:ext>
            </a:extLst>
          </p:cNvPr>
          <p:cNvSpPr/>
          <p:nvPr/>
        </p:nvSpPr>
        <p:spPr>
          <a:xfrm>
            <a:off x="762000" y="27685"/>
            <a:ext cx="33087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bodyPr>
          <a:lstStyle/>
          <a:p>
            <a:r>
              <a:rPr lang="en-US" sz="2000" b="1" spc="50" dirty="0">
                <a:ln w="0"/>
                <a:solidFill>
                  <a:schemeClr val="bg2"/>
                </a:solidFill>
                <a:effectLst>
                  <a:innerShdw blurRad="63500" dist="50800" dir="13500000">
                    <a:srgbClr val="000000">
                      <a:alpha val="50000"/>
                    </a:srgbClr>
                  </a:innerShdw>
                </a:effectLst>
              </a:rPr>
              <a:t>Introduction</a:t>
            </a:r>
          </a:p>
        </p:txBody>
      </p:sp>
    </p:spTree>
    <p:extLst>
      <p:ext uri="{BB962C8B-B14F-4D97-AF65-F5344CB8AC3E}">
        <p14:creationId xmlns:p14="http://schemas.microsoft.com/office/powerpoint/2010/main" val="882569591"/>
      </p:ext>
    </p:extLst>
  </p:cSld>
  <p:clrMapOvr>
    <a:masterClrMapping/>
  </p:clrMapOvr>
  <mc:AlternateContent xmlns:mc="http://schemas.openxmlformats.org/markup-compatibility/2006" xmlns:p14="http://schemas.microsoft.com/office/powerpoint/2010/main">
    <mc:Choice Requires="p14">
      <p:transition spd="slow" p14:dur="2000" advTm="9000">
        <p:cover/>
      </p:transition>
    </mc:Choice>
    <mc:Fallback xmlns="">
      <p:transition spd="slow" advTm="9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800100"/>
            <a:ext cx="8763000" cy="4098322"/>
          </a:xfrm>
          <a:prstGeom prst="rect">
            <a:avLst/>
          </a:prstGeom>
          <a:noFill/>
          <a:ln w="9525">
            <a:noFill/>
            <a:miter lim="800000"/>
            <a:headEnd/>
            <a:tailEnd/>
          </a:ln>
        </p:spPr>
        <p:txBody>
          <a:bodyPr wrap="square" lIns="81045" tIns="40523" rIns="81045" bIns="40523">
            <a:spAutoFit/>
          </a:bodyPr>
          <a:lstStyle/>
          <a:p>
            <a:r>
              <a:rPr lang="en-US" sz="1100" b="1" dirty="0">
                <a:latin typeface="Arial" pitchFamily="34" charset="0"/>
                <a:cs typeface="Arial" pitchFamily="34" charset="0"/>
              </a:rPr>
              <a:t>1.)  </a:t>
            </a:r>
            <a:r>
              <a:rPr lang="en-US" sz="1100" b="1" u="sng" dirty="0">
                <a:latin typeface="Arial" pitchFamily="34" charset="0"/>
                <a:cs typeface="Arial" pitchFamily="34" charset="0"/>
              </a:rPr>
              <a:t>Conforming to following British and International Standards:</a:t>
            </a:r>
            <a:endParaRPr lang="en-US" sz="1100" dirty="0">
              <a:latin typeface="Arial" pitchFamily="34" charset="0"/>
              <a:cs typeface="Arial" pitchFamily="34" charset="0"/>
            </a:endParaRPr>
          </a:p>
          <a:p>
            <a:r>
              <a:rPr lang="en-US" sz="1100" b="1" dirty="0">
                <a:latin typeface="Lucida Calligraphy" pitchFamily="66" charset="0"/>
              </a:rPr>
              <a:t>		</a:t>
            </a:r>
          </a:p>
          <a:p>
            <a:r>
              <a:rPr lang="en-US" sz="1100" b="1" dirty="0">
                <a:latin typeface="Lucida Calligraphy" pitchFamily="66" charset="0"/>
              </a:rPr>
              <a:t>				</a:t>
            </a:r>
            <a:r>
              <a:rPr lang="en-US" sz="1100" b="1" u="sng" dirty="0">
                <a:latin typeface="Arial" pitchFamily="34" charset="0"/>
                <a:cs typeface="Arial" pitchFamily="34" charset="0"/>
              </a:rPr>
              <a:t>BS                                       DIN                                ASTM</a:t>
            </a:r>
            <a:endParaRPr lang="en-US" sz="1100" dirty="0">
              <a:latin typeface="Arial" pitchFamily="34" charset="0"/>
              <a:cs typeface="Arial" pitchFamily="34" charset="0"/>
            </a:endParaRPr>
          </a:p>
          <a:p>
            <a:r>
              <a:rPr lang="en-US" sz="1100" dirty="0">
                <a:latin typeface="Lucida Calligraphy" pitchFamily="66" charset="0"/>
              </a:rPr>
              <a:t>	</a:t>
            </a:r>
            <a:endParaRPr lang="en-US" sz="1050" dirty="0">
              <a:latin typeface="Lucida Calligraphy" pitchFamily="66" charset="0"/>
            </a:endParaRPr>
          </a:p>
          <a:p>
            <a:r>
              <a:rPr lang="en-US" sz="800" dirty="0">
                <a:latin typeface="Calibri" pitchFamily="34" charset="0"/>
              </a:rPr>
              <a:t>Manufactured from extruded 			BS 1474		17615P3		</a:t>
            </a:r>
          </a:p>
          <a:p>
            <a:r>
              <a:rPr lang="en-US" sz="800" dirty="0">
                <a:latin typeface="Calibri" pitchFamily="34" charset="0"/>
              </a:rPr>
              <a:t>Aluminum alloys generally.		</a:t>
            </a:r>
          </a:p>
          <a:p>
            <a:endParaRPr lang="en-US" sz="800" dirty="0">
              <a:latin typeface="Calibri" pitchFamily="34" charset="0"/>
            </a:endParaRPr>
          </a:p>
          <a:p>
            <a:r>
              <a:rPr lang="en-US" sz="800" dirty="0">
                <a:latin typeface="Calibri" pitchFamily="34" charset="0"/>
              </a:rPr>
              <a:t>Anodizing to				BS3987		 17611</a:t>
            </a:r>
          </a:p>
          <a:p>
            <a:r>
              <a:rPr lang="en-US" sz="800" dirty="0">
                <a:latin typeface="Calibri" pitchFamily="34" charset="0"/>
              </a:rPr>
              <a:t> </a:t>
            </a:r>
          </a:p>
          <a:p>
            <a:r>
              <a:rPr lang="en-US" sz="800" dirty="0">
                <a:latin typeface="Calibri" pitchFamily="34" charset="0"/>
              </a:rPr>
              <a:t>Glass-Generally to comply with requirements of		BS 952		  n/a		1036</a:t>
            </a:r>
          </a:p>
          <a:p>
            <a:endParaRPr lang="en-US" sz="800" dirty="0">
              <a:latin typeface="Calibri" pitchFamily="34" charset="0"/>
            </a:endParaRPr>
          </a:p>
          <a:p>
            <a:r>
              <a:rPr lang="en-US" sz="800" dirty="0">
                <a:latin typeface="Calibri" pitchFamily="34" charset="0"/>
              </a:rPr>
              <a:t>Glazing in accordance with			BS6262		   n/a		Uniform Building</a:t>
            </a:r>
          </a:p>
          <a:p>
            <a:endParaRPr lang="en-US" sz="800" dirty="0">
              <a:latin typeface="Calibri" pitchFamily="34" charset="0"/>
            </a:endParaRPr>
          </a:p>
          <a:p>
            <a:r>
              <a:rPr lang="en-US" sz="800" dirty="0">
                <a:latin typeface="Calibri" pitchFamily="34" charset="0"/>
              </a:rPr>
              <a:t>Regulations</a:t>
            </a:r>
          </a:p>
          <a:p>
            <a:r>
              <a:rPr lang="en-US" sz="800" dirty="0">
                <a:latin typeface="Calibri" pitchFamily="34" charset="0"/>
              </a:rPr>
              <a:t>Sealant-single part gun grade polysulphide based		BS5215		   n/a		C920</a:t>
            </a:r>
          </a:p>
          <a:p>
            <a:endParaRPr lang="en-US" sz="800" dirty="0">
              <a:latin typeface="Calibri" pitchFamily="34" charset="0"/>
            </a:endParaRPr>
          </a:p>
          <a:p>
            <a:r>
              <a:rPr lang="en-US" sz="800" dirty="0">
                <a:latin typeface="Calibri" pitchFamily="34" charset="0"/>
              </a:rPr>
              <a:t>Wind Loading				BS CO-3		   n/a		E330</a:t>
            </a:r>
          </a:p>
          <a:p>
            <a:r>
              <a:rPr lang="en-US" sz="800" dirty="0">
                <a:latin typeface="Calibri" pitchFamily="34" charset="0"/>
              </a:rPr>
              <a:t>				Chapter V Part2</a:t>
            </a:r>
            <a:br>
              <a:rPr lang="en-US" sz="800" dirty="0">
                <a:latin typeface="Calibri" pitchFamily="34" charset="0"/>
              </a:rPr>
            </a:br>
            <a:endParaRPr lang="en-US" sz="800" dirty="0">
              <a:latin typeface="Calibri" pitchFamily="34" charset="0"/>
            </a:endParaRPr>
          </a:p>
          <a:p>
            <a:r>
              <a:rPr lang="en-US" sz="800" dirty="0">
                <a:latin typeface="Calibri" pitchFamily="34" charset="0"/>
              </a:rPr>
              <a:t>Construction-in accordance with			BS 4873:1972	</a:t>
            </a:r>
          </a:p>
          <a:p>
            <a:r>
              <a:rPr lang="en-US" sz="800" dirty="0">
                <a:latin typeface="Calibri" pitchFamily="34" charset="0"/>
              </a:rPr>
              <a:t>				Section 5.2.6</a:t>
            </a:r>
          </a:p>
          <a:p>
            <a:endParaRPr lang="en-US" sz="800" dirty="0">
              <a:latin typeface="Calibri" pitchFamily="34" charset="0"/>
            </a:endParaRPr>
          </a:p>
          <a:p>
            <a:r>
              <a:rPr lang="en-US" sz="800" dirty="0">
                <a:latin typeface="Calibri" pitchFamily="34" charset="0"/>
              </a:rPr>
              <a:t>Weather-strip – EPDM International Standards		1503934 – 1978(E)	7863		C864</a:t>
            </a:r>
          </a:p>
          <a:p>
            <a:endParaRPr lang="en-US" sz="800" dirty="0">
              <a:latin typeface="Calibri" pitchFamily="34" charset="0"/>
            </a:endParaRPr>
          </a:p>
          <a:p>
            <a:r>
              <a:rPr lang="en-US" sz="800" dirty="0">
                <a:latin typeface="Calibri" pitchFamily="34" charset="0"/>
              </a:rPr>
              <a:t>Design Criteria  General</a:t>
            </a:r>
          </a:p>
          <a:p>
            <a:r>
              <a:rPr lang="en-US" sz="800" dirty="0">
                <a:latin typeface="Calibri" pitchFamily="34" charset="0"/>
              </a:rPr>
              <a:t>				BS 4313: 1968</a:t>
            </a:r>
          </a:p>
          <a:p>
            <a:r>
              <a:rPr lang="en-US" sz="800" dirty="0">
                <a:latin typeface="Calibri" pitchFamily="34" charset="0"/>
              </a:rPr>
              <a:t>				DD 4   : 1971</a:t>
            </a:r>
          </a:p>
          <a:p>
            <a:r>
              <a:rPr lang="en-US" sz="800" dirty="0">
                <a:latin typeface="Calibri" pitchFamily="34" charset="0"/>
              </a:rPr>
              <a:t>				BS 5386: Part1 : 1976</a:t>
            </a:r>
          </a:p>
          <a:p>
            <a:r>
              <a:rPr lang="en-US" sz="800" dirty="0">
                <a:latin typeface="Calibri" pitchFamily="34" charset="0"/>
              </a:rPr>
              <a:t>				Part2: 1980</a:t>
            </a:r>
          </a:p>
          <a:p>
            <a:r>
              <a:rPr lang="en-US" sz="800" dirty="0">
                <a:latin typeface="Calibri" pitchFamily="34" charset="0"/>
              </a:rPr>
              <a:t>				Part3: 1974</a:t>
            </a:r>
            <a:endParaRPr lang="en-US" sz="900" dirty="0">
              <a:latin typeface="Arial" pitchFamily="34" charset="0"/>
              <a:cs typeface="Arial" pitchFamily="34" charset="0"/>
            </a:endParaRPr>
          </a:p>
        </p:txBody>
      </p:sp>
      <p:sp>
        <p:nvSpPr>
          <p:cNvPr id="5" name="Rectangle 4"/>
          <p:cNvSpPr/>
          <p:nvPr/>
        </p:nvSpPr>
        <p:spPr>
          <a:xfrm>
            <a:off x="6477000" y="114300"/>
            <a:ext cx="2367802" cy="297281"/>
          </a:xfrm>
          <a:prstGeom prst="rect">
            <a:avLst/>
          </a:prstGeom>
          <a:noFill/>
        </p:spPr>
        <p:txBody>
          <a:bodyPr wrap="none" lIns="81045" tIns="40523" rIns="81045" bIns="40523">
            <a:spAutoFit/>
          </a:bodyPr>
          <a:lstStyle/>
          <a:p>
            <a:pPr algn="ctr">
              <a:defRPr/>
            </a:pPr>
            <a:r>
              <a:rPr lang="en-US" sz="14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Berlin Sans FB Demi" pitchFamily="34" charset="0"/>
              </a:rPr>
              <a:t>PRODUCT SPECIFICATIONS</a:t>
            </a:r>
          </a:p>
        </p:txBody>
      </p:sp>
      <p:pic>
        <p:nvPicPr>
          <p:cNvPr id="2" name="Picture 1" descr="A picture containing drawing&#10;&#10;Description automatically generated">
            <a:extLst>
              <a:ext uri="{FF2B5EF4-FFF2-40B4-BE49-F238E27FC236}">
                <a16:creationId xmlns:a16="http://schemas.microsoft.com/office/drawing/2014/main" id="{84324A4B-599B-6DFE-3BE5-54F125322B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27" b="34827"/>
          <a:stretch/>
        </p:blipFill>
        <p:spPr>
          <a:xfrm>
            <a:off x="152400" y="-152401"/>
            <a:ext cx="794434" cy="859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250" fill="hold"/>
                                        <p:tgtEl>
                                          <p:spTgt spid="2"/>
                                        </p:tgtEl>
                                        <p:attrNameLst>
                                          <p:attrName>ppt_x</p:attrName>
                                        </p:attrNameLst>
                                      </p:cBhvr>
                                      <p:tavLst>
                                        <p:tav tm="0">
                                          <p:val>
                                            <p:strVal val="#ppt_x"/>
                                          </p:val>
                                        </p:tav>
                                        <p:tav tm="100000">
                                          <p:val>
                                            <p:strVal val="#ppt_x"/>
                                          </p:val>
                                        </p:tav>
                                      </p:tavLst>
                                    </p:anim>
                                    <p:anim calcmode="lin" valueType="num">
                                      <p:cBhvr additive="base">
                                        <p:cTn id="11" dur="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0500"/>
            <a:ext cx="8839200" cy="5386090"/>
          </a:xfrm>
          <a:prstGeom prst="rect">
            <a:avLst/>
          </a:prstGeom>
        </p:spPr>
        <p:txBody>
          <a:bodyPr wrap="square">
            <a:spAutoFit/>
          </a:bodyPr>
          <a:lstStyle/>
          <a:p>
            <a:r>
              <a:rPr lang="en-US" sz="1050" b="1" dirty="0">
                <a:latin typeface="Arial" pitchFamily="34" charset="0"/>
                <a:cs typeface="Arial" pitchFamily="34" charset="0"/>
              </a:rPr>
              <a:t>2.) Performance</a:t>
            </a:r>
            <a:endParaRPr lang="en-US" sz="800" b="1" dirty="0">
              <a:latin typeface="Arial" pitchFamily="34" charset="0"/>
              <a:cs typeface="Arial" pitchFamily="34" charset="0"/>
            </a:endParaRPr>
          </a:p>
          <a:p>
            <a:endParaRPr lang="en-US" sz="700" dirty="0">
              <a:latin typeface="Lucida Calligraphy" pitchFamily="66" charset="0"/>
            </a:endParaRPr>
          </a:p>
          <a:p>
            <a:r>
              <a:rPr lang="en-US" sz="800" dirty="0">
                <a:latin typeface="Calibri" pitchFamily="34" charset="0"/>
              </a:rPr>
              <a:t>	</a:t>
            </a:r>
            <a:r>
              <a:rPr lang="en-US" sz="900" dirty="0">
                <a:latin typeface="Calibri" pitchFamily="34" charset="0"/>
              </a:rPr>
              <a:t>Working with the above standards codes and drawings should not change the dimension or shape of the window and their components caused by presence or absence 	of water or variations  in moisture conditions or temperature changes including the effect or differential temperature difference between and within the various 	components or deformation due to sporadic pressure of suction from the wind or by reason of their being used for their purpose or for any other cause within normal 	limits shall not effect the appearance, use, or color or performance 	specified.</a:t>
            </a:r>
          </a:p>
          <a:p>
            <a:endParaRPr lang="en-US" sz="900" dirty="0">
              <a:latin typeface="Calibri" pitchFamily="34" charset="0"/>
            </a:endParaRPr>
          </a:p>
          <a:p>
            <a:r>
              <a:rPr lang="en-US" sz="900" dirty="0">
                <a:latin typeface="Calibri" pitchFamily="34" charset="0"/>
              </a:rPr>
              <a:t>	All surface finish shall be uniform in texture, color and appearance within the limits of the approved samples and without irregularities or distortions. Rivets and screws 	etc., which are not intended to be visible shall be treated so that there is no discontinuity of the finished surface.</a:t>
            </a:r>
          </a:p>
          <a:p>
            <a:endParaRPr lang="en-US" sz="800" dirty="0">
              <a:latin typeface="Calibri" pitchFamily="34" charset="0"/>
            </a:endParaRPr>
          </a:p>
          <a:p>
            <a:endParaRPr lang="en-US" sz="1050" b="1" dirty="0">
              <a:latin typeface="Arial" pitchFamily="34" charset="0"/>
              <a:cs typeface="Arial" pitchFamily="34" charset="0"/>
            </a:endParaRPr>
          </a:p>
          <a:p>
            <a:r>
              <a:rPr lang="en-US" sz="1050" b="1" dirty="0">
                <a:latin typeface="Arial" pitchFamily="34" charset="0"/>
                <a:cs typeface="Arial" pitchFamily="34" charset="0"/>
              </a:rPr>
              <a:t>3.) Construction</a:t>
            </a:r>
          </a:p>
          <a:p>
            <a:pPr algn="just"/>
            <a:endParaRPr lang="en-US" sz="1050" b="1" dirty="0">
              <a:latin typeface="Lucida Calligraphy" pitchFamily="66" charset="0"/>
            </a:endParaRPr>
          </a:p>
          <a:p>
            <a:pPr algn="just"/>
            <a:r>
              <a:rPr lang="en-US" sz="800" dirty="0">
                <a:latin typeface="Calibri" pitchFamily="34" charset="0"/>
              </a:rPr>
              <a:t>	</a:t>
            </a:r>
            <a:r>
              <a:rPr lang="en-US" sz="900" dirty="0">
                <a:latin typeface="Calibri" pitchFamily="34" charset="0"/>
              </a:rPr>
              <a:t>The design and method of construction shall be consistent with good and proven practice. Windows shall generally comply with BS 4873: 1972 in respect to materials, 	work, sizes, manufacturing tolerance, glazing securities safety and performance. The outer frames and leaves are crimped cleated and sealed at each corner. All in 	accordance with BS 4873: 1972 Section 5.2.6. All units  shall be fabricated to agreed tolerances. No metals likely to cause galvanic or other corrosion shall be placed in 	contact with the aluminum. Any other dissimilar materials shall be treated to avoid such action between metals.</a:t>
            </a:r>
            <a:endParaRPr lang="en-US" sz="800" dirty="0">
              <a:latin typeface="Calibri" pitchFamily="34" charset="0"/>
            </a:endParaRPr>
          </a:p>
          <a:p>
            <a:pPr algn="just"/>
            <a:endParaRPr lang="en-US" sz="800" dirty="0">
              <a:latin typeface="Lucida Calligraphy" pitchFamily="66" charset="0"/>
            </a:endParaRPr>
          </a:p>
          <a:p>
            <a:endParaRPr lang="en-US" sz="600" b="1" dirty="0">
              <a:latin typeface="Arial" pitchFamily="34" charset="0"/>
              <a:cs typeface="Arial" pitchFamily="34" charset="0"/>
            </a:endParaRPr>
          </a:p>
          <a:p>
            <a:r>
              <a:rPr lang="en-US" sz="1050" b="1" dirty="0">
                <a:latin typeface="Arial" pitchFamily="34" charset="0"/>
                <a:cs typeface="Arial" pitchFamily="34" charset="0"/>
              </a:rPr>
              <a:t>4.)  Delivery and Protection</a:t>
            </a:r>
          </a:p>
          <a:p>
            <a:pPr algn="just"/>
            <a:endParaRPr lang="en-US" sz="1050" b="1" dirty="0">
              <a:latin typeface="Lucida Calligraphy" pitchFamily="66" charset="0"/>
            </a:endParaRPr>
          </a:p>
          <a:p>
            <a:pPr algn="just"/>
            <a:r>
              <a:rPr lang="en-US" sz="800" dirty="0">
                <a:latin typeface="Calibri" pitchFamily="34" charset="0"/>
              </a:rPr>
              <a:t>	</a:t>
            </a:r>
            <a:r>
              <a:rPr lang="en-US" sz="900" dirty="0">
                <a:latin typeface="Calibri" pitchFamily="34" charset="0"/>
              </a:rPr>
              <a:t>AA.    Aluminum window frame, components and accessories will be, suitable protected with low tac tape or other means from the time of leaving our premises to the 	            installation on the building,  suitable storage to be provided  for all materials.</a:t>
            </a:r>
          </a:p>
          <a:p>
            <a:pPr marL="1039051" lvl="2" indent="-228600" algn="just">
              <a:buAutoNum type="alphaUcPeriod" startAt="28"/>
            </a:pPr>
            <a:r>
              <a:rPr lang="en-US" sz="900" dirty="0">
                <a:latin typeface="Calibri" pitchFamily="34" charset="0"/>
              </a:rPr>
              <a:t>All window units, assemblies or elements are to be prepared and packaged for transport to the site. All corners, edges and finished surfaces are to be adequately protected to avoid damages.</a:t>
            </a:r>
          </a:p>
          <a:p>
            <a:endParaRPr lang="en-US" sz="1050" b="1" dirty="0">
              <a:latin typeface="Arial" pitchFamily="34" charset="0"/>
              <a:cs typeface="Arial" pitchFamily="34" charset="0"/>
            </a:endParaRPr>
          </a:p>
          <a:p>
            <a:r>
              <a:rPr lang="en-US" sz="1050" b="1" dirty="0">
                <a:latin typeface="Arial" pitchFamily="34" charset="0"/>
                <a:cs typeface="Arial" pitchFamily="34" charset="0"/>
              </a:rPr>
              <a:t>5.)  Sealant</a:t>
            </a:r>
          </a:p>
          <a:p>
            <a:pPr algn="just"/>
            <a:endParaRPr lang="en-US" sz="1050" dirty="0">
              <a:latin typeface="Lucida Calligraphy" pitchFamily="66" charset="0"/>
            </a:endParaRPr>
          </a:p>
          <a:p>
            <a:pPr algn="just"/>
            <a:r>
              <a:rPr lang="en-US" sz="800" dirty="0">
                <a:latin typeface="Calibri" pitchFamily="34" charset="0"/>
              </a:rPr>
              <a:t>	</a:t>
            </a:r>
            <a:r>
              <a:rPr lang="en-US" sz="900" dirty="0">
                <a:latin typeface="Calibri" pitchFamily="34" charset="0"/>
              </a:rPr>
              <a:t>One part polysulphide based gun grade in accordance with BS 5215, supported by suitable polyethylene backing core applied in accordance with manufacturer’s 	recommendations.</a:t>
            </a:r>
          </a:p>
          <a:p>
            <a:pPr algn="just"/>
            <a:endParaRPr lang="en-US" sz="900" dirty="0">
              <a:latin typeface="Calibri" pitchFamily="34" charset="0"/>
            </a:endParaRPr>
          </a:p>
          <a:p>
            <a:r>
              <a:rPr lang="en-US" sz="1000" b="1" dirty="0">
                <a:latin typeface="Arial" pitchFamily="34" charset="0"/>
                <a:cs typeface="Arial" pitchFamily="34" charset="0"/>
              </a:rPr>
              <a:t>6.) Weather –stripping</a:t>
            </a:r>
          </a:p>
          <a:p>
            <a:pPr algn="just"/>
            <a:endParaRPr lang="en-US" sz="500" dirty="0">
              <a:latin typeface="Lucida Calligraphy" pitchFamily="66" charset="0"/>
            </a:endParaRPr>
          </a:p>
          <a:p>
            <a:pPr algn="just"/>
            <a:r>
              <a:rPr lang="en-US" sz="700" dirty="0">
                <a:latin typeface="Calibri" pitchFamily="34" charset="0"/>
              </a:rPr>
              <a:t>	</a:t>
            </a:r>
            <a:r>
              <a:rPr lang="en-US" sz="800" dirty="0">
                <a:latin typeface="Calibri" pitchFamily="34" charset="0"/>
              </a:rPr>
              <a:t>All opening sections are weather-stripping with EPDM gaskets to International Standards   </a:t>
            </a:r>
          </a:p>
          <a:p>
            <a:pPr algn="just"/>
            <a:r>
              <a:rPr lang="en-US" sz="800" dirty="0">
                <a:latin typeface="Calibri" pitchFamily="34" charset="0"/>
              </a:rPr>
              <a:t>	1503934 – 1978 (E)</a:t>
            </a:r>
          </a:p>
          <a:p>
            <a:pPr algn="just"/>
            <a:r>
              <a:rPr lang="en-US" sz="800" dirty="0">
                <a:latin typeface="Calibri" pitchFamily="34" charset="0"/>
              </a:rPr>
              <a:t>	DIN 7715 cat. E</a:t>
            </a:r>
          </a:p>
          <a:p>
            <a:pPr algn="just"/>
            <a:r>
              <a:rPr lang="en-US" sz="800" dirty="0">
                <a:latin typeface="Calibri" pitchFamily="34" charset="0"/>
              </a:rPr>
              <a:t>	BS 3734</a:t>
            </a:r>
            <a:r>
              <a:rPr lang="en-US" sz="1050" dirty="0">
                <a:latin typeface="Calibri" pitchFamily="34" charset="0"/>
              </a:rPr>
              <a:t> </a:t>
            </a:r>
            <a:r>
              <a:rPr lang="en-US" sz="800" dirty="0">
                <a:latin typeface="Calibri" pitchFamily="34" charset="0"/>
              </a:rPr>
              <a:t>And silicone brush.</a:t>
            </a:r>
            <a:endParaRPr lang="en-US" sz="800" dirty="0">
              <a:latin typeface="Lucida Calligraphy" pitchFamily="66" charset="0"/>
            </a:endParaRPr>
          </a:p>
        </p:txBody>
      </p:sp>
      <p:pic>
        <p:nvPicPr>
          <p:cNvPr id="3" name="Picture 2" descr="A picture containing drawing&#10;&#10;Description automatically generated">
            <a:extLst>
              <a:ext uri="{FF2B5EF4-FFF2-40B4-BE49-F238E27FC236}">
                <a16:creationId xmlns:a16="http://schemas.microsoft.com/office/drawing/2014/main" id="{1EB0164F-5E7F-E303-49A6-552B2B7069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27" b="34827"/>
          <a:stretch/>
        </p:blipFill>
        <p:spPr>
          <a:xfrm>
            <a:off x="8077200" y="4457700"/>
            <a:ext cx="794434" cy="859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50" fill="hold"/>
                                        <p:tgtEl>
                                          <p:spTgt spid="3"/>
                                        </p:tgtEl>
                                        <p:attrNameLst>
                                          <p:attrName>ppt_x</p:attrName>
                                        </p:attrNameLst>
                                      </p:cBhvr>
                                      <p:tavLst>
                                        <p:tav tm="0">
                                          <p:val>
                                            <p:strVal val="#ppt_x"/>
                                          </p:val>
                                        </p:tav>
                                        <p:tav tm="100000">
                                          <p:val>
                                            <p:strVal val="#ppt_x"/>
                                          </p:val>
                                        </p:tav>
                                      </p:tavLst>
                                    </p:anim>
                                    <p:anim calcmode="lin" valueType="num">
                                      <p:cBhvr additive="base">
                                        <p:cTn id="11"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85064"/>
            <a:ext cx="8839200" cy="5544871"/>
          </a:xfrm>
          <a:prstGeom prst="rect">
            <a:avLst/>
          </a:prstGeom>
          <a:noFill/>
          <a:ln w="9525">
            <a:noFill/>
            <a:miter lim="800000"/>
            <a:headEnd/>
            <a:tailEnd/>
          </a:ln>
        </p:spPr>
        <p:txBody>
          <a:bodyPr wrap="square" lIns="81045" tIns="40523" rIns="81045" bIns="40523">
            <a:spAutoFit/>
          </a:bodyPr>
          <a:lstStyle/>
          <a:p>
            <a:r>
              <a:rPr lang="en-US" sz="1050" b="1" dirty="0">
                <a:latin typeface="Arial" pitchFamily="34" charset="0"/>
                <a:cs typeface="Arial" pitchFamily="34" charset="0"/>
              </a:rPr>
              <a:t>7.) Materials</a:t>
            </a:r>
          </a:p>
          <a:p>
            <a:pPr algn="just"/>
            <a:endParaRPr lang="en-US" sz="1100" dirty="0">
              <a:latin typeface="Lucida Calligraphy" pitchFamily="66" charset="0"/>
            </a:endParaRPr>
          </a:p>
          <a:p>
            <a:pPr algn="just"/>
            <a:r>
              <a:rPr lang="en-US" sz="900" dirty="0">
                <a:latin typeface="Calibri" pitchFamily="34" charset="0"/>
              </a:rPr>
              <a:t>	All aluminum frames and shutter profiles extruded from the following:</a:t>
            </a:r>
          </a:p>
          <a:p>
            <a:pPr algn="just"/>
            <a:r>
              <a:rPr lang="en-US" sz="900" dirty="0">
                <a:latin typeface="Calibri" pitchFamily="34" charset="0"/>
              </a:rPr>
              <a:t>	A1   Mg  Si  0.5 F22  - F25</a:t>
            </a:r>
          </a:p>
          <a:p>
            <a:pPr algn="just"/>
            <a:r>
              <a:rPr lang="en-US" sz="900" dirty="0">
                <a:latin typeface="Calibri" pitchFamily="34" charset="0"/>
              </a:rPr>
              <a:t>	A1   Mg Si   1.0  F28     )  --  World Designation</a:t>
            </a:r>
          </a:p>
          <a:p>
            <a:pPr algn="just"/>
            <a:r>
              <a:rPr lang="en-US" sz="900" dirty="0">
                <a:latin typeface="Calibri" pitchFamily="34" charset="0"/>
              </a:rPr>
              <a:t>	A1   Mg Si   1.0  F32 – F36)</a:t>
            </a:r>
          </a:p>
          <a:p>
            <a:pPr algn="just"/>
            <a:r>
              <a:rPr lang="en-US" sz="900" dirty="0">
                <a:latin typeface="Calibri" pitchFamily="34" charset="0"/>
              </a:rPr>
              <a:t>	All in accordance with BS 1474</a:t>
            </a:r>
          </a:p>
          <a:p>
            <a:pPr algn="just"/>
            <a:endParaRPr lang="en-US" sz="900" dirty="0">
              <a:latin typeface="Calibri" pitchFamily="34" charset="0"/>
            </a:endParaRPr>
          </a:p>
          <a:p>
            <a:pPr algn="just"/>
            <a:r>
              <a:rPr lang="en-US" sz="900" dirty="0">
                <a:latin typeface="Calibri" pitchFamily="34" charset="0"/>
              </a:rPr>
              <a:t>	Anodizing to BS 3987:1974 (Anodic Oxide Coating on wrought aluminum for external architectural applications.)</a:t>
            </a:r>
          </a:p>
          <a:p>
            <a:pPr algn="just"/>
            <a:r>
              <a:rPr lang="en-US" sz="900" dirty="0">
                <a:latin typeface="Calibri" pitchFamily="34" charset="0"/>
              </a:rPr>
              <a:t>	The finished anodized surface shall be free from “Banding, Streaking and Smut”. Color to be controlled within approved top and bottom limits agreed.</a:t>
            </a:r>
          </a:p>
          <a:p>
            <a:pPr algn="just"/>
            <a:r>
              <a:rPr lang="en-US" sz="900" dirty="0">
                <a:latin typeface="Calibri" pitchFamily="34" charset="0"/>
              </a:rPr>
              <a:t>	Fasteners shall be tempered aluminum, stainless steel or other metallic or non-metallic materials non-corrosive and compatible with the aluminum members.</a:t>
            </a:r>
          </a:p>
          <a:p>
            <a:pPr algn="just"/>
            <a:endParaRPr lang="en-US" sz="900" dirty="0">
              <a:latin typeface="Lucida Calligraphy" pitchFamily="66" charset="0"/>
            </a:endParaRPr>
          </a:p>
          <a:p>
            <a:r>
              <a:rPr lang="en-US" sz="1050" b="1" dirty="0">
                <a:latin typeface="Arial" pitchFamily="34" charset="0"/>
                <a:cs typeface="Arial" pitchFamily="34" charset="0"/>
              </a:rPr>
              <a:t>8.) Hardware / Accessories</a:t>
            </a:r>
          </a:p>
          <a:p>
            <a:pPr algn="just"/>
            <a:endParaRPr lang="en-US" sz="1100" dirty="0">
              <a:latin typeface="Lucida Calligraphy" pitchFamily="66" charset="0"/>
            </a:endParaRPr>
          </a:p>
          <a:p>
            <a:pPr algn="just"/>
            <a:r>
              <a:rPr lang="en-US" sz="900" dirty="0">
                <a:latin typeface="Calibri" pitchFamily="34" charset="0"/>
              </a:rPr>
              <a:t>	</a:t>
            </a:r>
            <a:r>
              <a:rPr lang="en-US" sz="900" b="1" u="sng" dirty="0">
                <a:latin typeface="Calibri" pitchFamily="34" charset="0"/>
              </a:rPr>
              <a:t>Side Hung Windows</a:t>
            </a:r>
            <a:endParaRPr lang="en-US" sz="900" b="1" dirty="0">
              <a:latin typeface="Calibri" pitchFamily="34" charset="0"/>
            </a:endParaRPr>
          </a:p>
          <a:p>
            <a:pPr algn="just"/>
            <a:endParaRPr lang="en-US" sz="200" dirty="0">
              <a:latin typeface="Calibri" pitchFamily="34" charset="0"/>
            </a:endParaRPr>
          </a:p>
          <a:p>
            <a:pPr algn="just"/>
            <a:r>
              <a:rPr lang="en-US" sz="900" dirty="0">
                <a:latin typeface="Calibri" pitchFamily="34" charset="0"/>
              </a:rPr>
              <a:t>	Operating handles will be manufactured from one or more of the following materials with non-corrosive pins and springs etc.</a:t>
            </a:r>
          </a:p>
          <a:p>
            <a:pPr algn="just"/>
            <a:r>
              <a:rPr lang="en-US" sz="900" dirty="0">
                <a:latin typeface="Calibri" pitchFamily="34" charset="0"/>
              </a:rPr>
              <a:t>	</a:t>
            </a:r>
          </a:p>
          <a:p>
            <a:pPr algn="just"/>
            <a:r>
              <a:rPr lang="en-US" sz="900" dirty="0">
                <a:latin typeface="Calibri" pitchFamily="34" charset="0"/>
              </a:rPr>
              <a:t>	</a:t>
            </a:r>
            <a:r>
              <a:rPr lang="en-US" sz="900" dirty="0" err="1">
                <a:latin typeface="Calibri" pitchFamily="34" charset="0"/>
              </a:rPr>
              <a:t>aa</a:t>
            </a:r>
            <a:r>
              <a:rPr lang="en-US" sz="900" dirty="0">
                <a:latin typeface="Calibri" pitchFamily="34" charset="0"/>
              </a:rPr>
              <a:t>.  Extruded Aluminum</a:t>
            </a:r>
          </a:p>
          <a:p>
            <a:pPr algn="just"/>
            <a:r>
              <a:rPr lang="en-US" sz="900" dirty="0">
                <a:latin typeface="Calibri" pitchFamily="34" charset="0"/>
              </a:rPr>
              <a:t>	bb.  Die Cast Aluminum</a:t>
            </a:r>
          </a:p>
          <a:p>
            <a:pPr algn="just"/>
            <a:r>
              <a:rPr lang="en-US" sz="900" dirty="0">
                <a:latin typeface="Calibri" pitchFamily="34" charset="0"/>
              </a:rPr>
              <a:t>	cc.  Die Cast </a:t>
            </a:r>
            <a:r>
              <a:rPr lang="en-US" sz="900" dirty="0" err="1">
                <a:latin typeface="Calibri" pitchFamily="34" charset="0"/>
              </a:rPr>
              <a:t>Mazak</a:t>
            </a:r>
            <a:endParaRPr lang="en-US" sz="900" dirty="0">
              <a:latin typeface="Calibri" pitchFamily="34" charset="0"/>
            </a:endParaRPr>
          </a:p>
          <a:p>
            <a:pPr algn="just"/>
            <a:endParaRPr lang="en-US" sz="900" dirty="0">
              <a:latin typeface="Calibri" pitchFamily="34" charset="0"/>
            </a:endParaRPr>
          </a:p>
          <a:p>
            <a:pPr algn="just"/>
            <a:r>
              <a:rPr lang="en-US" sz="900" dirty="0">
                <a:latin typeface="Calibri" pitchFamily="34" charset="0"/>
              </a:rPr>
              <a:t>	Each shutter will be mounted on one set of aluminum extruded hinge with stainless steels pin and nylon bushes.</a:t>
            </a:r>
          </a:p>
          <a:p>
            <a:pPr algn="just"/>
            <a:endParaRPr lang="en-US" sz="900" dirty="0">
              <a:latin typeface="Calibri" pitchFamily="34" charset="0"/>
            </a:endParaRPr>
          </a:p>
          <a:p>
            <a:pPr algn="just"/>
            <a:r>
              <a:rPr lang="en-US" sz="900" dirty="0">
                <a:latin typeface="Calibri" pitchFamily="34" charset="0"/>
              </a:rPr>
              <a:t>	</a:t>
            </a:r>
            <a:r>
              <a:rPr lang="en-US" sz="900" b="1" u="sng" dirty="0">
                <a:latin typeface="Calibri" pitchFamily="34" charset="0"/>
              </a:rPr>
              <a:t>Bottom Hung Windows</a:t>
            </a:r>
            <a:endParaRPr lang="en-US" sz="900" b="1" dirty="0">
              <a:latin typeface="Calibri" pitchFamily="34" charset="0"/>
            </a:endParaRPr>
          </a:p>
          <a:p>
            <a:pPr algn="just"/>
            <a:endParaRPr lang="en-US" sz="200" dirty="0">
              <a:latin typeface="Calibri" pitchFamily="34" charset="0"/>
            </a:endParaRPr>
          </a:p>
          <a:p>
            <a:pPr algn="just"/>
            <a:r>
              <a:rPr lang="en-US" sz="900" dirty="0">
                <a:latin typeface="Calibri" pitchFamily="34" charset="0"/>
              </a:rPr>
              <a:t>	One spring loaded catch manufactured from one or more of the following materials with non-corrosive pins and springs etc.</a:t>
            </a:r>
          </a:p>
          <a:p>
            <a:pPr algn="just"/>
            <a:r>
              <a:rPr lang="en-US" sz="900" dirty="0">
                <a:latin typeface="Calibri" pitchFamily="34" charset="0"/>
              </a:rPr>
              <a:t>	</a:t>
            </a:r>
          </a:p>
          <a:p>
            <a:pPr algn="just"/>
            <a:r>
              <a:rPr lang="en-US" sz="900" dirty="0">
                <a:latin typeface="Calibri" pitchFamily="34" charset="0"/>
              </a:rPr>
              <a:t>	</a:t>
            </a:r>
            <a:r>
              <a:rPr lang="en-US" sz="900" dirty="0" err="1">
                <a:latin typeface="Calibri" pitchFamily="34" charset="0"/>
              </a:rPr>
              <a:t>aa</a:t>
            </a:r>
            <a:r>
              <a:rPr lang="en-US" sz="900" dirty="0">
                <a:latin typeface="Calibri" pitchFamily="34" charset="0"/>
              </a:rPr>
              <a:t>.  Extruded Aluminum</a:t>
            </a:r>
          </a:p>
          <a:p>
            <a:pPr algn="just"/>
            <a:r>
              <a:rPr lang="en-US" sz="900" dirty="0">
                <a:latin typeface="Calibri" pitchFamily="34" charset="0"/>
              </a:rPr>
              <a:t>	bb.  Die Cast Aluminum</a:t>
            </a:r>
          </a:p>
          <a:p>
            <a:pPr algn="just"/>
            <a:r>
              <a:rPr lang="en-US" sz="900" dirty="0">
                <a:latin typeface="Calibri" pitchFamily="34" charset="0"/>
              </a:rPr>
              <a:t>	cc.  Die Cast </a:t>
            </a:r>
            <a:r>
              <a:rPr lang="en-US" sz="900" dirty="0" err="1">
                <a:latin typeface="Calibri" pitchFamily="34" charset="0"/>
              </a:rPr>
              <a:t>Mazak</a:t>
            </a:r>
            <a:endParaRPr lang="en-US" sz="900" dirty="0">
              <a:latin typeface="Calibri" pitchFamily="34" charset="0"/>
            </a:endParaRPr>
          </a:p>
          <a:p>
            <a:pPr algn="just"/>
            <a:r>
              <a:rPr lang="en-US" sz="900" dirty="0">
                <a:latin typeface="Calibri" pitchFamily="34" charset="0"/>
              </a:rPr>
              <a:t>	Each leaf will be fitted with a set of hinges and a set of arms.</a:t>
            </a:r>
          </a:p>
          <a:p>
            <a:pPr algn="just"/>
            <a:endParaRPr lang="en-US" sz="900" b="1" dirty="0">
              <a:latin typeface="Calibri" pitchFamily="34" charset="0"/>
            </a:endParaRPr>
          </a:p>
          <a:p>
            <a:pPr algn="just"/>
            <a:r>
              <a:rPr lang="en-US" sz="900" b="1" dirty="0">
                <a:latin typeface="Calibri" pitchFamily="34" charset="0"/>
              </a:rPr>
              <a:t>	</a:t>
            </a:r>
            <a:r>
              <a:rPr lang="en-US" sz="900" b="1" u="sng" dirty="0">
                <a:latin typeface="Calibri" pitchFamily="34" charset="0"/>
              </a:rPr>
              <a:t>Sliding Windows</a:t>
            </a:r>
          </a:p>
          <a:p>
            <a:pPr algn="just"/>
            <a:endParaRPr lang="en-US" sz="900" b="1" u="sng" dirty="0">
              <a:latin typeface="Calibri" pitchFamily="34" charset="0"/>
            </a:endParaRPr>
          </a:p>
          <a:p>
            <a:pPr algn="just"/>
            <a:r>
              <a:rPr lang="en-US" sz="900" dirty="0">
                <a:latin typeface="Calibri" pitchFamily="34" charset="0"/>
              </a:rPr>
              <a:t>	Each sliding leaf shall receive the following hardware:</a:t>
            </a:r>
          </a:p>
          <a:p>
            <a:pPr algn="just"/>
            <a:endParaRPr lang="en-US" sz="200" dirty="0">
              <a:latin typeface="Calibri" pitchFamily="34" charset="0"/>
            </a:endParaRPr>
          </a:p>
          <a:p>
            <a:pPr algn="just"/>
            <a:r>
              <a:rPr lang="en-US" sz="900" dirty="0">
                <a:latin typeface="Calibri" pitchFamily="34" charset="0"/>
              </a:rPr>
              <a:t>	</a:t>
            </a:r>
            <a:r>
              <a:rPr lang="en-US" sz="900" dirty="0" err="1">
                <a:latin typeface="Calibri" pitchFamily="34" charset="0"/>
              </a:rPr>
              <a:t>aa</a:t>
            </a:r>
            <a:r>
              <a:rPr lang="en-US" sz="900" dirty="0">
                <a:latin typeface="Calibri" pitchFamily="34" charset="0"/>
              </a:rPr>
              <a:t>.  3 Rollers / Leaf</a:t>
            </a:r>
          </a:p>
          <a:p>
            <a:pPr algn="just"/>
            <a:r>
              <a:rPr lang="en-US" sz="900" dirty="0">
                <a:latin typeface="Calibri" pitchFamily="34" charset="0"/>
              </a:rPr>
              <a:t>	bb.  One (1) side Handle / Lock</a:t>
            </a:r>
          </a:p>
          <a:p>
            <a:pPr algn="just"/>
            <a:r>
              <a:rPr lang="en-US" sz="900" dirty="0">
                <a:latin typeface="Calibri" pitchFamily="34" charset="0"/>
              </a:rPr>
              <a:t>	</a:t>
            </a:r>
          </a:p>
          <a:p>
            <a:pPr algn="just"/>
            <a:r>
              <a:rPr lang="en-US" sz="900" dirty="0">
                <a:latin typeface="Calibri" pitchFamily="34" charset="0"/>
              </a:rPr>
              <a:t>	The frame shall accommodate handle sticker plate and dust plugs</a:t>
            </a:r>
            <a:r>
              <a:rPr lang="en-US" sz="900" dirty="0">
                <a:latin typeface="Lucida Calligraphy" pitchFamily="66" charset="0"/>
              </a:rPr>
              <a:t>.</a:t>
            </a:r>
            <a:endParaRPr lang="en-US" sz="900" dirty="0">
              <a:latin typeface="Calibri"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43018DC4-61DA-34EF-B7AB-DB4BB24F0B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27" b="34827"/>
          <a:stretch/>
        </p:blipFill>
        <p:spPr>
          <a:xfrm>
            <a:off x="8153400" y="-38100"/>
            <a:ext cx="794434" cy="859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50" fill="hold"/>
                                        <p:tgtEl>
                                          <p:spTgt spid="3"/>
                                        </p:tgtEl>
                                        <p:attrNameLst>
                                          <p:attrName>ppt_x</p:attrName>
                                        </p:attrNameLst>
                                      </p:cBhvr>
                                      <p:tavLst>
                                        <p:tav tm="0">
                                          <p:val>
                                            <p:strVal val="#ppt_x"/>
                                          </p:val>
                                        </p:tav>
                                        <p:tav tm="100000">
                                          <p:val>
                                            <p:strVal val="#ppt_x"/>
                                          </p:val>
                                        </p:tav>
                                      </p:tavLst>
                                    </p:anim>
                                    <p:anim calcmode="lin" valueType="num">
                                      <p:cBhvr additive="base">
                                        <p:cTn id="11"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419100"/>
            <a:ext cx="8839200" cy="4783124"/>
          </a:xfrm>
          <a:prstGeom prst="rect">
            <a:avLst/>
          </a:prstGeom>
          <a:noFill/>
          <a:ln w="9525">
            <a:noFill/>
            <a:miter lim="800000"/>
            <a:headEnd/>
            <a:tailEnd/>
          </a:ln>
        </p:spPr>
        <p:txBody>
          <a:bodyPr wrap="square" lIns="81045" tIns="40523" rIns="81045" bIns="40523">
            <a:spAutoFit/>
          </a:bodyPr>
          <a:lstStyle/>
          <a:p>
            <a:pPr algn="just"/>
            <a:r>
              <a:rPr lang="en-US" sz="900" dirty="0">
                <a:latin typeface="Calibri" pitchFamily="34" charset="0"/>
              </a:rPr>
              <a:t>	</a:t>
            </a:r>
            <a:r>
              <a:rPr lang="en-US" sz="900" b="1" u="sng" dirty="0">
                <a:latin typeface="Calibri" pitchFamily="34" charset="0"/>
              </a:rPr>
              <a:t>Side Swing Doors</a:t>
            </a:r>
            <a:endParaRPr lang="en-US" sz="900" b="1" dirty="0">
              <a:latin typeface="Calibri" pitchFamily="34" charset="0"/>
            </a:endParaRPr>
          </a:p>
          <a:p>
            <a:pPr algn="just"/>
            <a:r>
              <a:rPr lang="en-US" sz="900" dirty="0">
                <a:latin typeface="Calibri" pitchFamily="34" charset="0"/>
              </a:rPr>
              <a:t>	</a:t>
            </a:r>
          </a:p>
          <a:p>
            <a:pPr algn="just"/>
            <a:r>
              <a:rPr lang="en-US" sz="900" dirty="0">
                <a:latin typeface="Calibri" pitchFamily="34" charset="0"/>
              </a:rPr>
              <a:t>	Single Swing Doors shall have the following fittings;</a:t>
            </a:r>
          </a:p>
          <a:p>
            <a:pPr algn="just"/>
            <a:r>
              <a:rPr lang="en-US" sz="900" dirty="0">
                <a:latin typeface="Calibri" pitchFamily="34" charset="0"/>
              </a:rPr>
              <a:t>	</a:t>
            </a:r>
          </a:p>
          <a:p>
            <a:pPr algn="just"/>
            <a:r>
              <a:rPr lang="en-US" sz="900" dirty="0">
                <a:latin typeface="Calibri" pitchFamily="34" charset="0"/>
              </a:rPr>
              <a:t>	</a:t>
            </a:r>
            <a:r>
              <a:rPr lang="en-US" sz="900" dirty="0" err="1">
                <a:latin typeface="Calibri" pitchFamily="34" charset="0"/>
              </a:rPr>
              <a:t>aa</a:t>
            </a:r>
            <a:r>
              <a:rPr lang="en-US" sz="900" dirty="0">
                <a:latin typeface="Calibri" pitchFamily="34" charset="0"/>
              </a:rPr>
              <a:t>. Two (2) nos. Hinges</a:t>
            </a:r>
          </a:p>
          <a:p>
            <a:pPr algn="just"/>
            <a:r>
              <a:rPr lang="en-US" sz="900" dirty="0">
                <a:latin typeface="Calibri" pitchFamily="34" charset="0"/>
              </a:rPr>
              <a:t>	bb. One (1) no. Lock</a:t>
            </a:r>
          </a:p>
          <a:p>
            <a:pPr algn="just"/>
            <a:r>
              <a:rPr lang="en-US" sz="900" dirty="0">
                <a:latin typeface="Calibri" pitchFamily="34" charset="0"/>
              </a:rPr>
              <a:t>	cc.  One pair of Lever Handle</a:t>
            </a:r>
          </a:p>
          <a:p>
            <a:pPr algn="just"/>
            <a:r>
              <a:rPr lang="en-US" sz="900" dirty="0">
                <a:latin typeface="Calibri" pitchFamily="34" charset="0"/>
              </a:rPr>
              <a:t>	dd.  One (1) pair of Flush Extension Bolt</a:t>
            </a:r>
          </a:p>
          <a:p>
            <a:pPr algn="just"/>
            <a:r>
              <a:rPr lang="en-US" sz="900" dirty="0">
                <a:latin typeface="Calibri" pitchFamily="34" charset="0"/>
              </a:rPr>
              <a:t>	</a:t>
            </a:r>
            <a:r>
              <a:rPr lang="en-US" sz="900" dirty="0" err="1">
                <a:latin typeface="Calibri" pitchFamily="34" charset="0"/>
              </a:rPr>
              <a:t>ee</a:t>
            </a:r>
            <a:r>
              <a:rPr lang="en-US" sz="900" dirty="0">
                <a:latin typeface="Calibri" pitchFamily="34" charset="0"/>
              </a:rPr>
              <a:t>.  One (1) Door Closer (optional)</a:t>
            </a:r>
          </a:p>
          <a:p>
            <a:pPr algn="just"/>
            <a:endParaRPr lang="en-US" sz="900" dirty="0">
              <a:latin typeface="Calibri" pitchFamily="34" charset="0"/>
            </a:endParaRPr>
          </a:p>
          <a:p>
            <a:pPr algn="just"/>
            <a:r>
              <a:rPr lang="en-US" sz="900" dirty="0">
                <a:latin typeface="Calibri" pitchFamily="34" charset="0"/>
              </a:rPr>
              <a:t>	All the steel pins and springs etc. used in above mentioned accessories shall be in stainless steel.</a:t>
            </a:r>
          </a:p>
          <a:p>
            <a:pPr algn="just"/>
            <a:r>
              <a:rPr lang="en-US" sz="900" dirty="0">
                <a:latin typeface="Calibri" pitchFamily="34" charset="0"/>
              </a:rPr>
              <a:t>		</a:t>
            </a:r>
          </a:p>
          <a:p>
            <a:pPr algn="just"/>
            <a:r>
              <a:rPr lang="en-US" sz="900" dirty="0">
                <a:latin typeface="Calibri" pitchFamily="34" charset="0"/>
              </a:rPr>
              <a:t>	</a:t>
            </a:r>
            <a:r>
              <a:rPr lang="en-US" sz="900" b="1" u="sng" dirty="0">
                <a:latin typeface="Calibri" pitchFamily="34" charset="0"/>
              </a:rPr>
              <a:t>Double Swing Door</a:t>
            </a:r>
          </a:p>
          <a:p>
            <a:pPr algn="just"/>
            <a:r>
              <a:rPr lang="en-US" sz="900" dirty="0">
                <a:latin typeface="Calibri" pitchFamily="34" charset="0"/>
              </a:rPr>
              <a:t>	</a:t>
            </a:r>
          </a:p>
          <a:p>
            <a:pPr algn="just"/>
            <a:r>
              <a:rPr lang="en-US" sz="900" dirty="0">
                <a:latin typeface="Calibri" pitchFamily="34" charset="0"/>
              </a:rPr>
              <a:t>	Double swing doors incorporate the following accessories;</a:t>
            </a:r>
          </a:p>
          <a:p>
            <a:pPr algn="just"/>
            <a:r>
              <a:rPr lang="en-US" sz="900" dirty="0">
                <a:latin typeface="Calibri" pitchFamily="34" charset="0"/>
              </a:rPr>
              <a:t>	</a:t>
            </a:r>
            <a:r>
              <a:rPr lang="en-US" sz="900" dirty="0" err="1">
                <a:latin typeface="Calibri" pitchFamily="34" charset="0"/>
              </a:rPr>
              <a:t>aa</a:t>
            </a:r>
            <a:r>
              <a:rPr lang="en-US" sz="900" dirty="0">
                <a:latin typeface="Calibri" pitchFamily="34" charset="0"/>
              </a:rPr>
              <a:t>.  One (1) no. Floor Closer per leaf</a:t>
            </a:r>
          </a:p>
          <a:p>
            <a:pPr algn="just"/>
            <a:r>
              <a:rPr lang="en-US" sz="900" dirty="0">
                <a:latin typeface="Calibri" pitchFamily="34" charset="0"/>
              </a:rPr>
              <a:t>	bb.  One (1) no. Dead Lock per door</a:t>
            </a:r>
          </a:p>
          <a:p>
            <a:pPr algn="just"/>
            <a:r>
              <a:rPr lang="en-US" sz="900" dirty="0">
                <a:latin typeface="Calibri" pitchFamily="34" charset="0"/>
              </a:rPr>
              <a:t>	cc.  One (1) pair of Push/Pull Bar or Plate</a:t>
            </a:r>
          </a:p>
          <a:p>
            <a:pPr algn="just"/>
            <a:r>
              <a:rPr lang="en-US" sz="900" dirty="0">
                <a:latin typeface="Calibri" pitchFamily="34" charset="0"/>
              </a:rPr>
              <a:t>	dd.  One (1) pair of Extension Flush Bolt</a:t>
            </a:r>
          </a:p>
          <a:p>
            <a:pPr algn="just"/>
            <a:endParaRPr lang="en-US" sz="900" dirty="0">
              <a:latin typeface="Lucida Calligraphy" pitchFamily="66" charset="0"/>
            </a:endParaRPr>
          </a:p>
          <a:p>
            <a:pPr algn="just"/>
            <a:endParaRPr lang="en-US" sz="900" dirty="0">
              <a:latin typeface="Lucida Calligraphy" pitchFamily="66" charset="0"/>
            </a:endParaRPr>
          </a:p>
          <a:p>
            <a:endParaRPr lang="en-US" sz="1050" b="1" dirty="0">
              <a:latin typeface="Arial" pitchFamily="34" charset="0"/>
              <a:cs typeface="Arial" pitchFamily="34" charset="0"/>
            </a:endParaRPr>
          </a:p>
          <a:p>
            <a:r>
              <a:rPr lang="en-US" sz="1050" b="1" dirty="0">
                <a:latin typeface="Arial" pitchFamily="34" charset="0"/>
                <a:cs typeface="Arial" pitchFamily="34" charset="0"/>
              </a:rPr>
              <a:t>9.) Workmanship</a:t>
            </a:r>
          </a:p>
          <a:p>
            <a:pPr algn="just"/>
            <a:endParaRPr lang="en-US" sz="1100" dirty="0">
              <a:latin typeface="Lucida Calligraphy" pitchFamily="66" charset="0"/>
            </a:endParaRPr>
          </a:p>
          <a:p>
            <a:pPr algn="just"/>
            <a:r>
              <a:rPr lang="en-US" sz="900" dirty="0">
                <a:latin typeface="Calibri" pitchFamily="34" charset="0"/>
              </a:rPr>
              <a:t>The standard of workmanship, comprising design, fabrication and delivery shall be the best possible standard. Cutting shall be straight and free from burrs and joints without gaps or imperfections except as designed. The glass is secured in a gasket manufactured from EPDM and is installed in the shutter frame either by the bead principle or wrap around dependent on type of windows. All in accordance with BS 4873: 1972 and BS 6262 : 1982 glazing for buildings.</a:t>
            </a:r>
          </a:p>
          <a:p>
            <a:pPr algn="just"/>
            <a:endParaRPr lang="en-US" sz="900" dirty="0">
              <a:latin typeface="Lucida Calligraphy" pitchFamily="66" charset="0"/>
            </a:endParaRPr>
          </a:p>
          <a:p>
            <a:endParaRPr lang="en-US" sz="1050" b="1" dirty="0">
              <a:latin typeface="Arial" pitchFamily="34" charset="0"/>
              <a:cs typeface="Arial" pitchFamily="34" charset="0"/>
            </a:endParaRPr>
          </a:p>
          <a:p>
            <a:r>
              <a:rPr lang="en-US" sz="1050" b="1" dirty="0">
                <a:latin typeface="Arial" pitchFamily="34" charset="0"/>
                <a:cs typeface="Arial" pitchFamily="34" charset="0"/>
              </a:rPr>
              <a:t>10.)  Drawings</a:t>
            </a:r>
          </a:p>
          <a:p>
            <a:pPr algn="just"/>
            <a:endParaRPr lang="en-US" sz="1100" dirty="0">
              <a:latin typeface="Lucida Calligraphy" pitchFamily="66" charset="0"/>
            </a:endParaRPr>
          </a:p>
          <a:p>
            <a:pPr algn="just"/>
            <a:r>
              <a:rPr lang="en-US" sz="900" dirty="0">
                <a:latin typeface="Calibri" pitchFamily="34" charset="0"/>
              </a:rPr>
              <a:t>Drawings shall be submitted in accordance with the following; the elevation of the unit, full size cross section, thickness, standard dimensions, the method of installing, anchorage, size of anchors and gap between them and method of weather-stripping.</a:t>
            </a:r>
            <a:endParaRPr lang="en-US" sz="900" dirty="0">
              <a:latin typeface="Lucida Calligraphy" pitchFamily="66" charset="0"/>
            </a:endParaRPr>
          </a:p>
        </p:txBody>
      </p:sp>
      <p:pic>
        <p:nvPicPr>
          <p:cNvPr id="3" name="Picture 2" descr="A picture containing drawing&#10;&#10;Description automatically generated">
            <a:extLst>
              <a:ext uri="{FF2B5EF4-FFF2-40B4-BE49-F238E27FC236}">
                <a16:creationId xmlns:a16="http://schemas.microsoft.com/office/drawing/2014/main" id="{439BDEA8-D7B6-89E5-DF34-511515EEEF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27" b="34827"/>
          <a:stretch/>
        </p:blipFill>
        <p:spPr>
          <a:xfrm>
            <a:off x="8197166" y="-190500"/>
            <a:ext cx="794434" cy="859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p:cover/>
      </p:transition>
    </mc:Choice>
    <mc:Fallback xmlns="">
      <p:transition spd="slow" advTm="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50" fill="hold"/>
                                        <p:tgtEl>
                                          <p:spTgt spid="3"/>
                                        </p:tgtEl>
                                        <p:attrNameLst>
                                          <p:attrName>ppt_x</p:attrName>
                                        </p:attrNameLst>
                                      </p:cBhvr>
                                      <p:tavLst>
                                        <p:tav tm="0">
                                          <p:val>
                                            <p:strVal val="#ppt_x"/>
                                          </p:val>
                                        </p:tav>
                                        <p:tav tm="100000">
                                          <p:val>
                                            <p:strVal val="#ppt_x"/>
                                          </p:val>
                                        </p:tav>
                                      </p:tavLst>
                                    </p:anim>
                                    <p:anim calcmode="lin" valueType="num">
                                      <p:cBhvr additive="base">
                                        <p:cTn id="11"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jelm-og-tegning.jpg">
            <a:extLst>
              <a:ext uri="{FF2B5EF4-FFF2-40B4-BE49-F238E27FC236}">
                <a16:creationId xmlns:a16="http://schemas.microsoft.com/office/drawing/2014/main" id="{B110E524-FD9F-EE4D-5F90-70AD4F325890}"/>
              </a:ext>
            </a:extLst>
          </p:cNvPr>
          <p:cNvPicPr>
            <a:picLocks noChangeAspect="1"/>
          </p:cNvPicPr>
          <p:nvPr/>
        </p:nvPicPr>
        <p:blipFill>
          <a:blip r:embed="rId3" cstate="print">
            <a:duotone>
              <a:schemeClr val="bg2">
                <a:shade val="45000"/>
                <a:satMod val="135000"/>
              </a:schemeClr>
              <a:prstClr val="white"/>
            </a:duotone>
          </a:blip>
          <a:stretch>
            <a:fillRect/>
          </a:stretch>
        </p:blipFill>
        <p:spPr>
          <a:xfrm>
            <a:off x="10329" y="723899"/>
            <a:ext cx="6835493" cy="4800601"/>
          </a:xfrm>
          <a:prstGeom prst="rect">
            <a:avLst/>
          </a:prstGeom>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76200" y="2628900"/>
            <a:ext cx="6835075" cy="63583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dirty="0">
                <a:ln w="0"/>
                <a:solidFill>
                  <a:schemeClr val="tx1"/>
                </a:solidFill>
                <a:effectLst>
                  <a:outerShdw blurRad="38100" dist="19050" dir="2700000" algn="tl" rotWithShape="0">
                    <a:schemeClr val="dk1">
                      <a:alpha val="40000"/>
                    </a:schemeClr>
                  </a:outerShdw>
                </a:effectLst>
              </a:rPr>
              <a:t>AMG - System Drawings</a:t>
            </a:r>
          </a:p>
        </p:txBody>
      </p:sp>
    </p:spTree>
    <p:extLst>
      <p:ext uri="{BB962C8B-B14F-4D97-AF65-F5344CB8AC3E}">
        <p14:creationId xmlns:p14="http://schemas.microsoft.com/office/powerpoint/2010/main" val="802092108"/>
      </p:ext>
    </p:extLst>
  </p:cSld>
  <p:clrMapOvr>
    <a:masterClrMapping/>
  </p:clrMapOvr>
  <mc:AlternateContent xmlns:mc="http://schemas.openxmlformats.org/markup-compatibility/2006" xmlns:p14="http://schemas.microsoft.com/office/powerpoint/2010/main">
    <mc:Choice Requires="p14">
      <p:transition spd="slow" p14:dur="2000" advTm="3000">
        <p:cover/>
      </p:transition>
    </mc:Choice>
    <mc:Fallback xmlns="">
      <p:transition spd="slow" advTm="3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1-Sliding_System-1-Model.jpg">
            <a:extLst>
              <a:ext uri="{FF2B5EF4-FFF2-40B4-BE49-F238E27FC236}">
                <a16:creationId xmlns:a16="http://schemas.microsoft.com/office/drawing/2014/main" id="{7BBA6550-B458-EBF8-5E22-F93F8223AEAF}"/>
              </a:ext>
            </a:extLst>
          </p:cNvPr>
          <p:cNvPicPr>
            <a:picLocks noChangeAspect="1" noChangeArrowheads="1"/>
          </p:cNvPicPr>
          <p:nvPr/>
        </p:nvPicPr>
        <p:blipFill>
          <a:blip r:embed="rId5" cstate="print"/>
          <a:stretch>
            <a:fillRect/>
          </a:stretch>
        </p:blipFill>
        <p:spPr bwMode="auto">
          <a:xfrm>
            <a:off x="227970" y="582754"/>
            <a:ext cx="6400800" cy="5120640"/>
          </a:xfrm>
          <a:prstGeom prst="rect">
            <a:avLst/>
          </a:prstGeom>
          <a:noFill/>
          <a:ln>
            <a:noFill/>
          </a:ln>
        </p:spPr>
      </p:pic>
    </p:spTree>
    <p:extLst>
      <p:ext uri="{BB962C8B-B14F-4D97-AF65-F5344CB8AC3E}">
        <p14:creationId xmlns:p14="http://schemas.microsoft.com/office/powerpoint/2010/main" val="415227347"/>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1-Sliding_System-1-Model1.jpg">
            <a:extLst>
              <a:ext uri="{FF2B5EF4-FFF2-40B4-BE49-F238E27FC236}">
                <a16:creationId xmlns:a16="http://schemas.microsoft.com/office/drawing/2014/main" id="{B4FAA670-C88E-B59D-BAD8-83306FDFD278}"/>
              </a:ext>
            </a:extLst>
          </p:cNvPr>
          <p:cNvPicPr>
            <a:picLocks noChangeAspect="1" noChangeArrowheads="1"/>
          </p:cNvPicPr>
          <p:nvPr/>
        </p:nvPicPr>
        <p:blipFill>
          <a:blip r:embed="rId5" cstate="print"/>
          <a:stretch>
            <a:fillRect/>
          </a:stretch>
        </p:blipFill>
        <p:spPr bwMode="auto">
          <a:xfrm>
            <a:off x="76200" y="585616"/>
            <a:ext cx="6629400" cy="4956905"/>
          </a:xfrm>
          <a:prstGeom prst="rect">
            <a:avLst/>
          </a:prstGeom>
          <a:noFill/>
          <a:ln>
            <a:noFill/>
          </a:ln>
        </p:spPr>
      </p:pic>
    </p:spTree>
    <p:extLst>
      <p:ext uri="{BB962C8B-B14F-4D97-AF65-F5344CB8AC3E}">
        <p14:creationId xmlns:p14="http://schemas.microsoft.com/office/powerpoint/2010/main" val="1287115473"/>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1-Sliding_System-1-Model2.jpg">
            <a:extLst>
              <a:ext uri="{FF2B5EF4-FFF2-40B4-BE49-F238E27FC236}">
                <a16:creationId xmlns:a16="http://schemas.microsoft.com/office/drawing/2014/main" id="{4B448C52-68A0-9456-CACF-06CFC8024F4B}"/>
              </a:ext>
            </a:extLst>
          </p:cNvPr>
          <p:cNvPicPr>
            <a:picLocks noChangeAspect="1" noChangeArrowheads="1"/>
          </p:cNvPicPr>
          <p:nvPr/>
        </p:nvPicPr>
        <p:blipFill>
          <a:blip r:embed="rId5" cstate="print"/>
          <a:stretch>
            <a:fillRect/>
          </a:stretch>
        </p:blipFill>
        <p:spPr bwMode="auto">
          <a:xfrm>
            <a:off x="16374" y="563629"/>
            <a:ext cx="6765426" cy="5143499"/>
          </a:xfrm>
          <a:prstGeom prst="rect">
            <a:avLst/>
          </a:prstGeom>
          <a:noFill/>
        </p:spPr>
      </p:pic>
    </p:spTree>
    <p:extLst>
      <p:ext uri="{BB962C8B-B14F-4D97-AF65-F5344CB8AC3E}">
        <p14:creationId xmlns:p14="http://schemas.microsoft.com/office/powerpoint/2010/main" val="1406974717"/>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1-Sliding_System-1-Model3.jpg">
            <a:extLst>
              <a:ext uri="{FF2B5EF4-FFF2-40B4-BE49-F238E27FC236}">
                <a16:creationId xmlns:a16="http://schemas.microsoft.com/office/drawing/2014/main" id="{8A92AE0F-95EF-D845-B8EA-54AC8F106D19}"/>
              </a:ext>
            </a:extLst>
          </p:cNvPr>
          <p:cNvPicPr>
            <a:picLocks noChangeAspect="1" noChangeArrowheads="1"/>
          </p:cNvPicPr>
          <p:nvPr/>
        </p:nvPicPr>
        <p:blipFill>
          <a:blip r:embed="rId5" cstate="print"/>
          <a:stretch>
            <a:fillRect/>
          </a:stretch>
        </p:blipFill>
        <p:spPr bwMode="auto">
          <a:xfrm>
            <a:off x="59449" y="604823"/>
            <a:ext cx="6722351" cy="5300677"/>
          </a:xfrm>
          <a:prstGeom prst="rect">
            <a:avLst/>
          </a:prstGeom>
          <a:noFill/>
          <a:ln>
            <a:noFill/>
          </a:ln>
        </p:spPr>
      </p:pic>
    </p:spTree>
    <p:extLst>
      <p:ext uri="{BB962C8B-B14F-4D97-AF65-F5344CB8AC3E}">
        <p14:creationId xmlns:p14="http://schemas.microsoft.com/office/powerpoint/2010/main" val="2094777686"/>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1-Sliding_System-1-Model4.jpg">
            <a:extLst>
              <a:ext uri="{FF2B5EF4-FFF2-40B4-BE49-F238E27FC236}">
                <a16:creationId xmlns:a16="http://schemas.microsoft.com/office/drawing/2014/main" id="{DFD8FAA1-F9CE-EF6D-F7A1-478B5C39E8A3}"/>
              </a:ext>
            </a:extLst>
          </p:cNvPr>
          <p:cNvPicPr>
            <a:picLocks noChangeAspect="1" noChangeArrowheads="1"/>
          </p:cNvPicPr>
          <p:nvPr/>
        </p:nvPicPr>
        <p:blipFill>
          <a:blip r:embed="rId5" cstate="print"/>
          <a:stretch>
            <a:fillRect/>
          </a:stretch>
        </p:blipFill>
        <p:spPr bwMode="auto">
          <a:xfrm>
            <a:off x="39297" y="587062"/>
            <a:ext cx="6742503" cy="5318438"/>
          </a:xfrm>
          <a:prstGeom prst="rect">
            <a:avLst/>
          </a:prstGeom>
          <a:noFill/>
          <a:ln>
            <a:noFill/>
          </a:ln>
        </p:spPr>
      </p:pic>
    </p:spTree>
    <p:extLst>
      <p:ext uri="{BB962C8B-B14F-4D97-AF65-F5344CB8AC3E}">
        <p14:creationId xmlns:p14="http://schemas.microsoft.com/office/powerpoint/2010/main" val="3457756357"/>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68628"/>
            <a:ext cx="6258779" cy="1220611"/>
          </a:xfrm>
          <a:prstGeom prst="rect">
            <a:avLst/>
          </a:prstGeom>
          <a:noFill/>
        </p:spPr>
        <p:txBody>
          <a:bodyPr wrap="square" lIns="81045" tIns="40523" rIns="81045" bIns="40523" rtlCol="0">
            <a:spAutoFit/>
          </a:bodyPr>
          <a:lstStyle/>
          <a:p>
            <a:endParaRPr lang="en-US" sz="900" dirty="0">
              <a:latin typeface="Candara" panose="020E0502030303020204" pitchFamily="34" charset="0"/>
            </a:endParaRPr>
          </a:p>
          <a:p>
            <a:r>
              <a:rPr lang="en-US" sz="1400" b="1" i="1" u="sng" dirty="0">
                <a:solidFill>
                  <a:srgbClr val="002060"/>
                </a:solidFill>
                <a:latin typeface="Candara" panose="020E0502030303020204" pitchFamily="34" charset="0"/>
              </a:rPr>
              <a:t>Production Capacity:</a:t>
            </a:r>
          </a:p>
          <a:p>
            <a:endParaRPr lang="en-US" sz="700" i="1" dirty="0">
              <a:latin typeface="Candara" panose="020E0502030303020204" pitchFamily="34" charset="0"/>
            </a:endParaRPr>
          </a:p>
          <a:p>
            <a:pPr algn="just"/>
            <a:r>
              <a:rPr lang="en-US" sz="1100" dirty="0">
                <a:latin typeface="Candara" panose="020E0502030303020204" pitchFamily="34" charset="0"/>
              </a:rPr>
              <a:t>At present AMG can produce between 800 m² to 1,200 m² of glazed aluminum products, operating in one shift of 8 hours a day. The production range includes doors &amp; windows, louvers &amp; sunshades, fixed &amp; frameless partitions, railings, unitized aluminum glazed curtain wall, stick aluminum glazed curtain wall, skylight and domes, mashrabiya and decorative panels, ACP walls, among others.</a:t>
            </a:r>
          </a:p>
        </p:txBody>
      </p:sp>
      <p:sp>
        <p:nvSpPr>
          <p:cNvPr id="4" name="Rectangle 3">
            <a:extLst>
              <a:ext uri="{FF2B5EF4-FFF2-40B4-BE49-F238E27FC236}">
                <a16:creationId xmlns:a16="http://schemas.microsoft.com/office/drawing/2014/main" id="{66D685F3-2C99-E4EB-878D-BE4DC49EE748}"/>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9C49C4-9B87-EAA5-6A7A-ACBD97FF2107}"/>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493CD73B-5343-CDE3-9625-0E8FEC4E9E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8" name="Picture 7" descr="A building with a glass wall and stairs&#10;&#10;Description automatically generated with medium confidence">
            <a:extLst>
              <a:ext uri="{FF2B5EF4-FFF2-40B4-BE49-F238E27FC236}">
                <a16:creationId xmlns:a16="http://schemas.microsoft.com/office/drawing/2014/main" id="{E7C52385-0579-11E4-E30F-113A82597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9" name="Rectangle 8">
            <a:extLst>
              <a:ext uri="{FF2B5EF4-FFF2-40B4-BE49-F238E27FC236}">
                <a16:creationId xmlns:a16="http://schemas.microsoft.com/office/drawing/2014/main" id="{F02850FD-2CB9-2F8F-8F55-37221BEFB774}"/>
              </a:ext>
            </a:extLst>
          </p:cNvPr>
          <p:cNvSpPr>
            <a:spLocks/>
          </p:cNvSpPr>
          <p:nvPr/>
        </p:nvSpPr>
        <p:spPr>
          <a:xfrm>
            <a:off x="6857370" y="48414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D476273-AFD2-A5C8-18C0-A8BA52C77F3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185703B-BBBF-8ED6-90F0-D0556DC7F292}"/>
              </a:ext>
            </a:extLst>
          </p:cNvPr>
          <p:cNvSpPr/>
          <p:nvPr/>
        </p:nvSpPr>
        <p:spPr>
          <a:xfrm>
            <a:off x="762000" y="27685"/>
            <a:ext cx="3308744"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bodyPr>
          <a:lstStyle/>
          <a:p>
            <a:r>
              <a:rPr lang="en-US" sz="2000" b="1" spc="50" dirty="0">
                <a:ln w="0"/>
                <a:solidFill>
                  <a:schemeClr val="bg2"/>
                </a:solidFill>
                <a:effectLst>
                  <a:innerShdw blurRad="63500" dist="50800" dir="13500000">
                    <a:srgbClr val="000000">
                      <a:alpha val="50000"/>
                    </a:srgbClr>
                  </a:innerShdw>
                </a:effectLst>
              </a:rPr>
              <a:t>Introduction</a:t>
            </a:r>
          </a:p>
        </p:txBody>
      </p:sp>
      <p:pic>
        <p:nvPicPr>
          <p:cNvPr id="12" name="Picture 11">
            <a:extLst>
              <a:ext uri="{FF2B5EF4-FFF2-40B4-BE49-F238E27FC236}">
                <a16:creationId xmlns:a16="http://schemas.microsoft.com/office/drawing/2014/main" id="{0969AA3F-C021-B5A0-6811-B49A900A2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595" y="2102826"/>
            <a:ext cx="2145139" cy="1638300"/>
          </a:xfrm>
          <a:prstGeom prst="rect">
            <a:avLst/>
          </a:prstGeom>
          <a:ln w="12700">
            <a:solidFill>
              <a:srgbClr val="0070C0"/>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6879640-FAD8-807A-946A-4CE1BA42D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142" y="3956643"/>
            <a:ext cx="2145139" cy="1697586"/>
          </a:xfrm>
          <a:prstGeom prst="rect">
            <a:avLst/>
          </a:prstGeom>
          <a:ln w="12700">
            <a:solidFill>
              <a:srgbClr val="0070C0"/>
            </a:solid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DB7BED5-2F92-B943-4F7B-7261295022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1387" y="2095500"/>
            <a:ext cx="2270886" cy="1636431"/>
          </a:xfrm>
          <a:prstGeom prst="rect">
            <a:avLst/>
          </a:prstGeom>
          <a:ln w="12700">
            <a:solidFill>
              <a:srgbClr val="0070C0"/>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16A2CCD-E2F1-1436-327B-03C252BB8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292272" y="3955254"/>
            <a:ext cx="2265300" cy="1698975"/>
          </a:xfrm>
          <a:prstGeom prst="rect">
            <a:avLst/>
          </a:prstGeom>
          <a:ln w="12700">
            <a:solidFill>
              <a:srgbClr val="0070C0"/>
            </a:solidFill>
          </a:ln>
          <a:effectLst>
            <a:outerShdw blurRad="292100" dist="139700" dir="2700000" algn="tl" rotWithShape="0">
              <a:srgbClr val="333333">
                <a:alpha val="65000"/>
              </a:srgbClr>
            </a:outerShdw>
          </a:effectLst>
        </p:spPr>
      </p:pic>
      <p:pic>
        <p:nvPicPr>
          <p:cNvPr id="23" name="Picture 22" descr="A large warehouse with several metal structures&#10;&#10;Description automatically generated with medium confidence">
            <a:extLst>
              <a:ext uri="{FF2B5EF4-FFF2-40B4-BE49-F238E27FC236}">
                <a16:creationId xmlns:a16="http://schemas.microsoft.com/office/drawing/2014/main" id="{F81FADA9-91C4-9CBE-8FAC-9EE2A7A5BEFF}"/>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6504"/>
                    </a14:imgEffect>
                    <a14:imgEffect>
                      <a14:saturation sat="114000"/>
                    </a14:imgEffect>
                  </a14:imgLayer>
                </a14:imgProps>
              </a:ext>
              <a:ext uri="{28A0092B-C50C-407E-A947-70E740481C1C}">
                <a14:useLocalDpi xmlns:a14="http://schemas.microsoft.com/office/drawing/2010/main" val="0"/>
              </a:ext>
            </a:extLst>
          </a:blip>
          <a:stretch>
            <a:fillRect/>
          </a:stretch>
        </p:blipFill>
        <p:spPr>
          <a:xfrm>
            <a:off x="392437" y="4197612"/>
            <a:ext cx="1231385" cy="92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descr="A large warehouse with many metal tables&#10;&#10;Description automatically generated with medium confidence">
            <a:extLst>
              <a:ext uri="{FF2B5EF4-FFF2-40B4-BE49-F238E27FC236}">
                <a16:creationId xmlns:a16="http://schemas.microsoft.com/office/drawing/2014/main" id="{CA7EF096-805C-3A2B-16D1-00B383255017}"/>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6510"/>
                    </a14:imgEffect>
                    <a14:imgEffect>
                      <a14:saturation sat="141000"/>
                    </a14:imgEffect>
                  </a14:imgLayer>
                </a14:imgProps>
              </a:ext>
              <a:ext uri="{28A0092B-C50C-407E-A947-70E740481C1C}">
                <a14:useLocalDpi xmlns:a14="http://schemas.microsoft.com/office/drawing/2010/main" val="0"/>
              </a:ext>
            </a:extLst>
          </a:blip>
          <a:stretch>
            <a:fillRect/>
          </a:stretch>
        </p:blipFill>
        <p:spPr>
          <a:xfrm>
            <a:off x="5260319" y="2339298"/>
            <a:ext cx="1289620" cy="967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2212097"/>
      </p:ext>
    </p:extLst>
  </p:cSld>
  <p:clrMapOvr>
    <a:masterClrMapping/>
  </p:clrMapOvr>
  <mc:AlternateContent xmlns:mc="http://schemas.openxmlformats.org/markup-compatibility/2006" xmlns:p14="http://schemas.microsoft.com/office/powerpoint/2010/main">
    <mc:Choice Requires="p14">
      <p:transition spd="slow" p14:dur="2000" advTm="12000">
        <p:cover/>
      </p:transition>
    </mc:Choice>
    <mc:Fallback xmlns="">
      <p:transition spd="slow" advTm="12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75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75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75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750"/>
                                        <p:tgtEl>
                                          <p:spTgt spid="2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75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1-Sliding_System-1-Model5.jpg">
            <a:extLst>
              <a:ext uri="{FF2B5EF4-FFF2-40B4-BE49-F238E27FC236}">
                <a16:creationId xmlns:a16="http://schemas.microsoft.com/office/drawing/2014/main" id="{A68D2A58-6A8F-8ACF-2B07-3849D603CB38}"/>
              </a:ext>
            </a:extLst>
          </p:cNvPr>
          <p:cNvPicPr>
            <a:picLocks noChangeAspect="1" noChangeArrowheads="1"/>
          </p:cNvPicPr>
          <p:nvPr/>
        </p:nvPicPr>
        <p:blipFill>
          <a:blip r:embed="rId5" cstate="print"/>
          <a:stretch>
            <a:fillRect/>
          </a:stretch>
        </p:blipFill>
        <p:spPr bwMode="auto">
          <a:xfrm>
            <a:off x="76200" y="604823"/>
            <a:ext cx="6751350" cy="5300677"/>
          </a:xfrm>
          <a:prstGeom prst="rect">
            <a:avLst/>
          </a:prstGeom>
          <a:noFill/>
        </p:spPr>
      </p:pic>
    </p:spTree>
    <p:extLst>
      <p:ext uri="{BB962C8B-B14F-4D97-AF65-F5344CB8AC3E}">
        <p14:creationId xmlns:p14="http://schemas.microsoft.com/office/powerpoint/2010/main" val="2858304320"/>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9" name="Picture 2" descr="H:\AMG BROCHURE - MARCH 2015\drawing sytem jpg\2 -Sliding_System-2-Model1.jpg">
            <a:extLst>
              <a:ext uri="{FF2B5EF4-FFF2-40B4-BE49-F238E27FC236}">
                <a16:creationId xmlns:a16="http://schemas.microsoft.com/office/drawing/2014/main" id="{D5AD7092-220E-F2C8-657C-90AC0B18464F}"/>
              </a:ext>
            </a:extLst>
          </p:cNvPr>
          <p:cNvPicPr>
            <a:picLocks noChangeAspect="1" noChangeArrowheads="1"/>
          </p:cNvPicPr>
          <p:nvPr/>
        </p:nvPicPr>
        <p:blipFill>
          <a:blip r:embed="rId5" cstate="print"/>
          <a:stretch>
            <a:fillRect/>
          </a:stretch>
        </p:blipFill>
        <p:spPr bwMode="auto">
          <a:xfrm>
            <a:off x="76200" y="582754"/>
            <a:ext cx="6705600" cy="5194379"/>
          </a:xfrm>
          <a:prstGeom prst="rect">
            <a:avLst/>
          </a:prstGeom>
          <a:noFill/>
          <a:ln>
            <a:noFill/>
          </a:ln>
        </p:spPr>
      </p:pic>
    </p:spTree>
    <p:extLst>
      <p:ext uri="{BB962C8B-B14F-4D97-AF65-F5344CB8AC3E}">
        <p14:creationId xmlns:p14="http://schemas.microsoft.com/office/powerpoint/2010/main" val="44080234"/>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2 -Sliding_System-2-Model2.jpg">
            <a:extLst>
              <a:ext uri="{FF2B5EF4-FFF2-40B4-BE49-F238E27FC236}">
                <a16:creationId xmlns:a16="http://schemas.microsoft.com/office/drawing/2014/main" id="{F9F11CFF-25A6-D3E2-516C-9E6729C5F57C}"/>
              </a:ext>
            </a:extLst>
          </p:cNvPr>
          <p:cNvPicPr>
            <a:picLocks noChangeAspect="1" noChangeArrowheads="1"/>
          </p:cNvPicPr>
          <p:nvPr/>
        </p:nvPicPr>
        <p:blipFill>
          <a:blip r:embed="rId5" cstate="print"/>
          <a:stretch>
            <a:fillRect/>
          </a:stretch>
        </p:blipFill>
        <p:spPr bwMode="auto">
          <a:xfrm>
            <a:off x="152400" y="594108"/>
            <a:ext cx="6629400" cy="5311392"/>
          </a:xfrm>
          <a:prstGeom prst="rect">
            <a:avLst/>
          </a:prstGeom>
          <a:noFill/>
          <a:ln>
            <a:noFill/>
          </a:ln>
        </p:spPr>
      </p:pic>
    </p:spTree>
    <p:extLst>
      <p:ext uri="{BB962C8B-B14F-4D97-AF65-F5344CB8AC3E}">
        <p14:creationId xmlns:p14="http://schemas.microsoft.com/office/powerpoint/2010/main" val="1875249226"/>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Sliding System</a:t>
            </a:r>
          </a:p>
        </p:txBody>
      </p:sp>
      <p:pic>
        <p:nvPicPr>
          <p:cNvPr id="8" name="Picture 2" descr="H:\AMG BROCHURE - MARCH 2015\drawing sytem jpg\2 -Sliding_System-2-Model3.jpg">
            <a:extLst>
              <a:ext uri="{FF2B5EF4-FFF2-40B4-BE49-F238E27FC236}">
                <a16:creationId xmlns:a16="http://schemas.microsoft.com/office/drawing/2014/main" id="{7737B51E-C99C-8A68-0B4B-E4249EEA1A00}"/>
              </a:ext>
            </a:extLst>
          </p:cNvPr>
          <p:cNvPicPr>
            <a:picLocks noChangeAspect="1" noChangeArrowheads="1"/>
          </p:cNvPicPr>
          <p:nvPr/>
        </p:nvPicPr>
        <p:blipFill>
          <a:blip r:embed="rId5" cstate="print"/>
          <a:stretch>
            <a:fillRect/>
          </a:stretch>
        </p:blipFill>
        <p:spPr bwMode="auto">
          <a:xfrm>
            <a:off x="50457" y="571500"/>
            <a:ext cx="6772275" cy="5317821"/>
          </a:xfrm>
          <a:prstGeom prst="rect">
            <a:avLst/>
          </a:prstGeom>
          <a:noFill/>
          <a:ln>
            <a:noFill/>
          </a:ln>
        </p:spPr>
      </p:pic>
    </p:spTree>
    <p:extLst>
      <p:ext uri="{BB962C8B-B14F-4D97-AF65-F5344CB8AC3E}">
        <p14:creationId xmlns:p14="http://schemas.microsoft.com/office/powerpoint/2010/main" val="3824118768"/>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Window System</a:t>
            </a:r>
          </a:p>
        </p:txBody>
      </p:sp>
      <p:pic>
        <p:nvPicPr>
          <p:cNvPr id="9" name="Picture 2" descr="H:\AMG BROCHURE - MARCH 2015\drawing sytem jpg\3 - Window_System-1-Model1.jpg">
            <a:extLst>
              <a:ext uri="{FF2B5EF4-FFF2-40B4-BE49-F238E27FC236}">
                <a16:creationId xmlns:a16="http://schemas.microsoft.com/office/drawing/2014/main" id="{26FD769A-94DE-0B46-4DEA-3A12552ED9AB}"/>
              </a:ext>
            </a:extLst>
          </p:cNvPr>
          <p:cNvPicPr>
            <a:picLocks noChangeAspect="1" noChangeArrowheads="1"/>
          </p:cNvPicPr>
          <p:nvPr/>
        </p:nvPicPr>
        <p:blipFill>
          <a:blip r:embed="rId5" cstate="print"/>
          <a:stretch>
            <a:fillRect/>
          </a:stretch>
        </p:blipFill>
        <p:spPr bwMode="auto">
          <a:xfrm>
            <a:off x="76200" y="562847"/>
            <a:ext cx="6705600" cy="5113020"/>
          </a:xfrm>
          <a:prstGeom prst="rect">
            <a:avLst/>
          </a:prstGeom>
          <a:noFill/>
          <a:ln>
            <a:noFill/>
          </a:ln>
        </p:spPr>
      </p:pic>
    </p:spTree>
    <p:extLst>
      <p:ext uri="{BB962C8B-B14F-4D97-AF65-F5344CB8AC3E}">
        <p14:creationId xmlns:p14="http://schemas.microsoft.com/office/powerpoint/2010/main" val="394098585"/>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Window System</a:t>
            </a:r>
          </a:p>
        </p:txBody>
      </p:sp>
      <p:pic>
        <p:nvPicPr>
          <p:cNvPr id="8" name="Picture 2" descr="H:\AMG BROCHURE - MARCH 2015\drawing sytem jpg\3 - Window_System-1-Model2.jpg">
            <a:extLst>
              <a:ext uri="{FF2B5EF4-FFF2-40B4-BE49-F238E27FC236}">
                <a16:creationId xmlns:a16="http://schemas.microsoft.com/office/drawing/2014/main" id="{9B90038E-7FAC-2210-6586-45A5B862FF0D}"/>
              </a:ext>
            </a:extLst>
          </p:cNvPr>
          <p:cNvPicPr>
            <a:picLocks noChangeAspect="1" noChangeArrowheads="1"/>
          </p:cNvPicPr>
          <p:nvPr/>
        </p:nvPicPr>
        <p:blipFill>
          <a:blip r:embed="rId5" cstate="print"/>
          <a:stretch>
            <a:fillRect/>
          </a:stretch>
        </p:blipFill>
        <p:spPr bwMode="auto">
          <a:xfrm>
            <a:off x="152400" y="571501"/>
            <a:ext cx="6629400" cy="5184376"/>
          </a:xfrm>
          <a:prstGeom prst="rect">
            <a:avLst/>
          </a:prstGeom>
          <a:noFill/>
          <a:ln>
            <a:noFill/>
          </a:ln>
        </p:spPr>
      </p:pic>
    </p:spTree>
    <p:extLst>
      <p:ext uri="{BB962C8B-B14F-4D97-AF65-F5344CB8AC3E}">
        <p14:creationId xmlns:p14="http://schemas.microsoft.com/office/powerpoint/2010/main" val="3276910326"/>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Window System</a:t>
            </a:r>
          </a:p>
        </p:txBody>
      </p:sp>
      <p:pic>
        <p:nvPicPr>
          <p:cNvPr id="8" name="Picture 2" descr="H:\AMG BROCHURE - MARCH 2015\drawing sytem jpg\4 -Window_System-2-Model1.jpg">
            <a:extLst>
              <a:ext uri="{FF2B5EF4-FFF2-40B4-BE49-F238E27FC236}">
                <a16:creationId xmlns:a16="http://schemas.microsoft.com/office/drawing/2014/main" id="{3544E5EC-9AAD-537F-A5F1-C060B324442B}"/>
              </a:ext>
            </a:extLst>
          </p:cNvPr>
          <p:cNvPicPr>
            <a:picLocks noChangeAspect="1" noChangeArrowheads="1"/>
          </p:cNvPicPr>
          <p:nvPr/>
        </p:nvPicPr>
        <p:blipFill>
          <a:blip r:embed="rId5" cstate="print"/>
          <a:stretch>
            <a:fillRect/>
          </a:stretch>
        </p:blipFill>
        <p:spPr bwMode="auto">
          <a:xfrm>
            <a:off x="15114" y="604823"/>
            <a:ext cx="6766686" cy="5029978"/>
          </a:xfrm>
          <a:prstGeom prst="rect">
            <a:avLst/>
          </a:prstGeom>
          <a:noFill/>
          <a:ln>
            <a:noFill/>
          </a:ln>
        </p:spPr>
      </p:pic>
    </p:spTree>
    <p:extLst>
      <p:ext uri="{BB962C8B-B14F-4D97-AF65-F5344CB8AC3E}">
        <p14:creationId xmlns:p14="http://schemas.microsoft.com/office/powerpoint/2010/main" val="3997340402"/>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Window System</a:t>
            </a:r>
          </a:p>
        </p:txBody>
      </p:sp>
      <p:pic>
        <p:nvPicPr>
          <p:cNvPr id="8" name="Picture 2" descr="H:\AMG BROCHURE - MARCH 2015\drawing sytem jpg\4 -Window_System-2-Model2.jpg">
            <a:extLst>
              <a:ext uri="{FF2B5EF4-FFF2-40B4-BE49-F238E27FC236}">
                <a16:creationId xmlns:a16="http://schemas.microsoft.com/office/drawing/2014/main" id="{04E9C8CC-BFE0-837C-F9FD-D2205F4ECFE3}"/>
              </a:ext>
            </a:extLst>
          </p:cNvPr>
          <p:cNvPicPr>
            <a:picLocks noChangeAspect="1" noChangeArrowheads="1"/>
          </p:cNvPicPr>
          <p:nvPr/>
        </p:nvPicPr>
        <p:blipFill>
          <a:blip r:embed="rId5" cstate="print"/>
          <a:stretch>
            <a:fillRect/>
          </a:stretch>
        </p:blipFill>
        <p:spPr bwMode="auto">
          <a:xfrm>
            <a:off x="58820" y="604823"/>
            <a:ext cx="6722980" cy="5216921"/>
          </a:xfrm>
          <a:prstGeom prst="rect">
            <a:avLst/>
          </a:prstGeom>
          <a:noFill/>
          <a:ln>
            <a:noFill/>
          </a:ln>
        </p:spPr>
      </p:pic>
    </p:spTree>
    <p:extLst>
      <p:ext uri="{BB962C8B-B14F-4D97-AF65-F5344CB8AC3E}">
        <p14:creationId xmlns:p14="http://schemas.microsoft.com/office/powerpoint/2010/main" val="162808790"/>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Window System</a:t>
            </a:r>
          </a:p>
        </p:txBody>
      </p:sp>
      <p:pic>
        <p:nvPicPr>
          <p:cNvPr id="8" name="Picture 2" descr="H:\AMG BROCHURE - MARCH 2015\drawing sytem jpg\5 -Window_system-3-Model.jpg">
            <a:extLst>
              <a:ext uri="{FF2B5EF4-FFF2-40B4-BE49-F238E27FC236}">
                <a16:creationId xmlns:a16="http://schemas.microsoft.com/office/drawing/2014/main" id="{BA87B69C-58E1-E110-347A-DEFB160EFCD3}"/>
              </a:ext>
            </a:extLst>
          </p:cNvPr>
          <p:cNvPicPr>
            <a:picLocks noChangeAspect="1" noChangeArrowheads="1"/>
          </p:cNvPicPr>
          <p:nvPr/>
        </p:nvPicPr>
        <p:blipFill>
          <a:blip r:embed="rId5" cstate="print"/>
          <a:stretch>
            <a:fillRect/>
          </a:stretch>
        </p:blipFill>
        <p:spPr bwMode="auto">
          <a:xfrm>
            <a:off x="76200" y="571500"/>
            <a:ext cx="6705600" cy="5135627"/>
          </a:xfrm>
          <a:prstGeom prst="rect">
            <a:avLst/>
          </a:prstGeom>
          <a:noFill/>
          <a:ln>
            <a:noFill/>
          </a:ln>
        </p:spPr>
      </p:pic>
    </p:spTree>
    <p:extLst>
      <p:ext uri="{BB962C8B-B14F-4D97-AF65-F5344CB8AC3E}">
        <p14:creationId xmlns:p14="http://schemas.microsoft.com/office/powerpoint/2010/main" val="646441686"/>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Window System</a:t>
            </a:r>
          </a:p>
        </p:txBody>
      </p:sp>
      <p:pic>
        <p:nvPicPr>
          <p:cNvPr id="8" name="Picture 2" descr="H:\AMG BROCHURE - MARCH 2015\drawing sytem jpg\6 -Window_System-4-Model.jpg">
            <a:extLst>
              <a:ext uri="{FF2B5EF4-FFF2-40B4-BE49-F238E27FC236}">
                <a16:creationId xmlns:a16="http://schemas.microsoft.com/office/drawing/2014/main" id="{EBA96222-EC5D-2D25-34BD-7C6DBF7095A9}"/>
              </a:ext>
            </a:extLst>
          </p:cNvPr>
          <p:cNvPicPr>
            <a:picLocks noChangeAspect="1" noChangeArrowheads="1"/>
          </p:cNvPicPr>
          <p:nvPr/>
        </p:nvPicPr>
        <p:blipFill>
          <a:blip r:embed="rId5" cstate="print"/>
          <a:stretch>
            <a:fillRect/>
          </a:stretch>
        </p:blipFill>
        <p:spPr bwMode="auto">
          <a:xfrm>
            <a:off x="76200" y="566148"/>
            <a:ext cx="6705600" cy="5148852"/>
          </a:xfrm>
          <a:prstGeom prst="rect">
            <a:avLst/>
          </a:prstGeom>
          <a:noFill/>
          <a:ln>
            <a:noFill/>
          </a:ln>
        </p:spPr>
      </p:pic>
    </p:spTree>
    <p:extLst>
      <p:ext uri="{BB962C8B-B14F-4D97-AF65-F5344CB8AC3E}">
        <p14:creationId xmlns:p14="http://schemas.microsoft.com/office/powerpoint/2010/main" val="3315961871"/>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9" name="Rectangle 8">
            <a:extLst>
              <a:ext uri="{FF2B5EF4-FFF2-40B4-BE49-F238E27FC236}">
                <a16:creationId xmlns:a16="http://schemas.microsoft.com/office/drawing/2014/main" id="{F656EA3E-FF82-34C7-6744-55CFC35563A5}"/>
              </a:ext>
            </a:extLst>
          </p:cNvPr>
          <p:cNvSpPr/>
          <p:nvPr/>
        </p:nvSpPr>
        <p:spPr>
          <a:xfrm>
            <a:off x="3400704" y="-47968"/>
            <a:ext cx="2342590" cy="51272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spc="50" dirty="0">
                <a:ln w="0"/>
                <a:solidFill>
                  <a:schemeClr val="bg2"/>
                </a:solidFill>
                <a:effectLst>
                  <a:innerShdw blurRad="63500" dist="50800" dir="13500000">
                    <a:srgbClr val="000000">
                      <a:alpha val="50000"/>
                    </a:srgbClr>
                  </a:innerShdw>
                </a:effectLst>
              </a:rPr>
              <a:t>FACILITIES</a:t>
            </a:r>
          </a:p>
        </p:txBody>
      </p:sp>
      <p:pic>
        <p:nvPicPr>
          <p:cNvPr id="3" name="Picture 2" descr="A large building&#10;&#10;Description automatically generated">
            <a:extLst>
              <a:ext uri="{FF2B5EF4-FFF2-40B4-BE49-F238E27FC236}">
                <a16:creationId xmlns:a16="http://schemas.microsoft.com/office/drawing/2014/main" id="{9EECDC80-E046-07F4-09D9-825D4E04FFC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7000"/>
                    </a14:imgEffect>
                    <a14:imgEffect>
                      <a14:colorTemperature colorTemp="6481"/>
                    </a14:imgEffect>
                    <a14:imgEffect>
                      <a14:saturation sat="69000"/>
                    </a14:imgEffect>
                  </a14:imgLayer>
                </a14:imgProps>
              </a:ext>
              <a:ext uri="{28A0092B-C50C-407E-A947-70E740481C1C}">
                <a14:useLocalDpi xmlns:a14="http://schemas.microsoft.com/office/drawing/2010/main" val="0"/>
              </a:ext>
            </a:extLst>
          </a:blip>
          <a:srcRect t="1333" b="-1333"/>
          <a:stretch/>
        </p:blipFill>
        <p:spPr>
          <a:xfrm>
            <a:off x="122172" y="694354"/>
            <a:ext cx="6629400" cy="501277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2FC80AE-59E8-C04C-5525-AAF335E048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4E7E42B2-5C1C-A44A-8325-23BA48DD9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5077646B-75E1-33A7-73C7-F45837EE42C2}"/>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D2DF308-05DF-58F5-67C9-EC21AD704A5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753348"/>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Window System</a:t>
            </a:r>
          </a:p>
        </p:txBody>
      </p:sp>
      <p:pic>
        <p:nvPicPr>
          <p:cNvPr id="8" name="Picture 2" descr="H:\AMG BROCHURE - MARCH 2015\drawing sytem jpg\7 -Window_system-5-Model.jpg">
            <a:extLst>
              <a:ext uri="{FF2B5EF4-FFF2-40B4-BE49-F238E27FC236}">
                <a16:creationId xmlns:a16="http://schemas.microsoft.com/office/drawing/2014/main" id="{492261F0-3407-C2D7-E4ED-E12E5CD15E67}"/>
              </a:ext>
            </a:extLst>
          </p:cNvPr>
          <p:cNvPicPr>
            <a:picLocks noChangeAspect="1" noChangeArrowheads="1"/>
          </p:cNvPicPr>
          <p:nvPr/>
        </p:nvPicPr>
        <p:blipFill>
          <a:blip r:embed="rId5" cstate="print"/>
          <a:stretch>
            <a:fillRect/>
          </a:stretch>
        </p:blipFill>
        <p:spPr bwMode="auto">
          <a:xfrm>
            <a:off x="44335" y="582754"/>
            <a:ext cx="6737465" cy="5132246"/>
          </a:xfrm>
          <a:prstGeom prst="rect">
            <a:avLst/>
          </a:prstGeom>
          <a:noFill/>
          <a:ln>
            <a:noFill/>
          </a:ln>
        </p:spPr>
      </p:pic>
    </p:spTree>
    <p:extLst>
      <p:ext uri="{BB962C8B-B14F-4D97-AF65-F5344CB8AC3E}">
        <p14:creationId xmlns:p14="http://schemas.microsoft.com/office/powerpoint/2010/main" val="2931995210"/>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Door System</a:t>
            </a:r>
          </a:p>
        </p:txBody>
      </p:sp>
      <p:pic>
        <p:nvPicPr>
          <p:cNvPr id="8" name="Picture 2" descr="H:\AMG BROCHURE - MARCH 2015\drawing sytem jpg\8 -Door_system_1-Model1.jpg">
            <a:extLst>
              <a:ext uri="{FF2B5EF4-FFF2-40B4-BE49-F238E27FC236}">
                <a16:creationId xmlns:a16="http://schemas.microsoft.com/office/drawing/2014/main" id="{FAD32BBC-6958-01E9-DD18-ACE5CD907A7F}"/>
              </a:ext>
            </a:extLst>
          </p:cNvPr>
          <p:cNvPicPr>
            <a:picLocks noChangeAspect="1" noChangeArrowheads="1"/>
          </p:cNvPicPr>
          <p:nvPr/>
        </p:nvPicPr>
        <p:blipFill>
          <a:blip r:embed="rId5" cstate="print"/>
          <a:stretch>
            <a:fillRect/>
          </a:stretch>
        </p:blipFill>
        <p:spPr bwMode="auto">
          <a:xfrm>
            <a:off x="76200" y="580550"/>
            <a:ext cx="6629400" cy="5134450"/>
          </a:xfrm>
          <a:prstGeom prst="rect">
            <a:avLst/>
          </a:prstGeom>
          <a:noFill/>
          <a:ln>
            <a:noFill/>
          </a:ln>
        </p:spPr>
      </p:pic>
    </p:spTree>
    <p:extLst>
      <p:ext uri="{BB962C8B-B14F-4D97-AF65-F5344CB8AC3E}">
        <p14:creationId xmlns:p14="http://schemas.microsoft.com/office/powerpoint/2010/main" val="1213149516"/>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Door System</a:t>
            </a:r>
          </a:p>
        </p:txBody>
      </p:sp>
      <p:pic>
        <p:nvPicPr>
          <p:cNvPr id="8" name="Picture 2" descr="H:\AMG BROCHURE - MARCH 2015\drawing sytem jpg\8 -Door_system_1-Model2.jpg">
            <a:extLst>
              <a:ext uri="{FF2B5EF4-FFF2-40B4-BE49-F238E27FC236}">
                <a16:creationId xmlns:a16="http://schemas.microsoft.com/office/drawing/2014/main" id="{3E0D9F4A-2681-9327-11F8-EED6713B4DEB}"/>
              </a:ext>
            </a:extLst>
          </p:cNvPr>
          <p:cNvPicPr>
            <a:picLocks noChangeAspect="1" noChangeArrowheads="1"/>
          </p:cNvPicPr>
          <p:nvPr/>
        </p:nvPicPr>
        <p:blipFill>
          <a:blip r:embed="rId5" cstate="print"/>
          <a:stretch>
            <a:fillRect/>
          </a:stretch>
        </p:blipFill>
        <p:spPr bwMode="auto">
          <a:xfrm>
            <a:off x="76200" y="571501"/>
            <a:ext cx="6705600" cy="5143499"/>
          </a:xfrm>
          <a:prstGeom prst="rect">
            <a:avLst/>
          </a:prstGeom>
          <a:noFill/>
          <a:ln>
            <a:noFill/>
          </a:ln>
        </p:spPr>
      </p:pic>
    </p:spTree>
    <p:extLst>
      <p:ext uri="{BB962C8B-B14F-4D97-AF65-F5344CB8AC3E}">
        <p14:creationId xmlns:p14="http://schemas.microsoft.com/office/powerpoint/2010/main" val="2406029808"/>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Door System</a:t>
            </a:r>
          </a:p>
        </p:txBody>
      </p:sp>
      <p:pic>
        <p:nvPicPr>
          <p:cNvPr id="8" name="Picture 2" descr="H:\AMG BROCHURE - MARCH 2015\drawing sytem jpg\8 -Door_system_1-Model3.jpg">
            <a:extLst>
              <a:ext uri="{FF2B5EF4-FFF2-40B4-BE49-F238E27FC236}">
                <a16:creationId xmlns:a16="http://schemas.microsoft.com/office/drawing/2014/main" id="{C6EE155E-641C-4B8E-1269-B536C1AE52F6}"/>
              </a:ext>
            </a:extLst>
          </p:cNvPr>
          <p:cNvPicPr>
            <a:picLocks noChangeAspect="1" noChangeArrowheads="1"/>
          </p:cNvPicPr>
          <p:nvPr/>
        </p:nvPicPr>
        <p:blipFill>
          <a:blip r:embed="rId5" cstate="print"/>
          <a:stretch>
            <a:fillRect/>
          </a:stretch>
        </p:blipFill>
        <p:spPr bwMode="auto">
          <a:xfrm>
            <a:off x="37785" y="582754"/>
            <a:ext cx="6744015" cy="5132246"/>
          </a:xfrm>
          <a:prstGeom prst="rect">
            <a:avLst/>
          </a:prstGeom>
          <a:noFill/>
          <a:ln>
            <a:noFill/>
          </a:ln>
        </p:spPr>
      </p:pic>
    </p:spTree>
    <p:extLst>
      <p:ext uri="{BB962C8B-B14F-4D97-AF65-F5344CB8AC3E}">
        <p14:creationId xmlns:p14="http://schemas.microsoft.com/office/powerpoint/2010/main" val="3707327321"/>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Door System</a:t>
            </a:r>
          </a:p>
        </p:txBody>
      </p:sp>
      <p:pic>
        <p:nvPicPr>
          <p:cNvPr id="8" name="Picture 2" descr="H:\AMG BROCHURE - MARCH 2015\drawing sytem jpg\8 -Door_system_1-Model4.jpg">
            <a:extLst>
              <a:ext uri="{FF2B5EF4-FFF2-40B4-BE49-F238E27FC236}">
                <a16:creationId xmlns:a16="http://schemas.microsoft.com/office/drawing/2014/main" id="{BBEFCEF0-81B9-9575-FD7D-9B2A00041B9C}"/>
              </a:ext>
            </a:extLst>
          </p:cNvPr>
          <p:cNvPicPr>
            <a:picLocks noChangeAspect="1" noChangeArrowheads="1"/>
          </p:cNvPicPr>
          <p:nvPr/>
        </p:nvPicPr>
        <p:blipFill>
          <a:blip r:embed="rId5" cstate="print"/>
          <a:stretch>
            <a:fillRect/>
          </a:stretch>
        </p:blipFill>
        <p:spPr bwMode="auto">
          <a:xfrm>
            <a:off x="76200" y="590624"/>
            <a:ext cx="6705600" cy="5124375"/>
          </a:xfrm>
          <a:prstGeom prst="rect">
            <a:avLst/>
          </a:prstGeom>
          <a:noFill/>
          <a:ln>
            <a:noFill/>
          </a:ln>
        </p:spPr>
      </p:pic>
    </p:spTree>
    <p:extLst>
      <p:ext uri="{BB962C8B-B14F-4D97-AF65-F5344CB8AC3E}">
        <p14:creationId xmlns:p14="http://schemas.microsoft.com/office/powerpoint/2010/main" val="3390825929"/>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Curtain Wall System</a:t>
            </a:r>
          </a:p>
        </p:txBody>
      </p:sp>
      <p:pic>
        <p:nvPicPr>
          <p:cNvPr id="9" name="Picture 2" descr="H:\AMG BROCHURE - MARCH 2015\drawing sytem jpg\9 -Cwall_system_1-Model1.jpg">
            <a:extLst>
              <a:ext uri="{FF2B5EF4-FFF2-40B4-BE49-F238E27FC236}">
                <a16:creationId xmlns:a16="http://schemas.microsoft.com/office/drawing/2014/main" id="{2F9F3031-7021-E807-B0CD-FAF5E94D73FF}"/>
              </a:ext>
            </a:extLst>
          </p:cNvPr>
          <p:cNvPicPr>
            <a:picLocks noChangeAspect="1" noChangeArrowheads="1"/>
          </p:cNvPicPr>
          <p:nvPr/>
        </p:nvPicPr>
        <p:blipFill>
          <a:blip r:embed="rId5" cstate="print"/>
          <a:stretch>
            <a:fillRect/>
          </a:stretch>
        </p:blipFill>
        <p:spPr bwMode="auto">
          <a:xfrm>
            <a:off x="152400" y="571500"/>
            <a:ext cx="6553200" cy="5143499"/>
          </a:xfrm>
          <a:prstGeom prst="rect">
            <a:avLst/>
          </a:prstGeom>
          <a:noFill/>
          <a:ln>
            <a:noFill/>
          </a:ln>
        </p:spPr>
      </p:pic>
    </p:spTree>
    <p:extLst>
      <p:ext uri="{BB962C8B-B14F-4D97-AF65-F5344CB8AC3E}">
        <p14:creationId xmlns:p14="http://schemas.microsoft.com/office/powerpoint/2010/main" val="2949287185"/>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Curtain Wall System</a:t>
            </a:r>
          </a:p>
        </p:txBody>
      </p:sp>
      <p:pic>
        <p:nvPicPr>
          <p:cNvPr id="8" name="Picture 2" descr="H:\AMG BROCHURE - MARCH 2015\drawing sytem jpg\9 -Cwall_system_1-Model2.jpg">
            <a:extLst>
              <a:ext uri="{FF2B5EF4-FFF2-40B4-BE49-F238E27FC236}">
                <a16:creationId xmlns:a16="http://schemas.microsoft.com/office/drawing/2014/main" id="{1F9F5086-D209-E602-9FAD-24BB479804B6}"/>
              </a:ext>
            </a:extLst>
          </p:cNvPr>
          <p:cNvPicPr>
            <a:picLocks noChangeAspect="1" noChangeArrowheads="1"/>
          </p:cNvPicPr>
          <p:nvPr/>
        </p:nvPicPr>
        <p:blipFill>
          <a:blip r:embed="rId5" cstate="print"/>
          <a:stretch>
            <a:fillRect/>
          </a:stretch>
        </p:blipFill>
        <p:spPr bwMode="auto">
          <a:xfrm>
            <a:off x="44965" y="571500"/>
            <a:ext cx="6736835" cy="5143500"/>
          </a:xfrm>
          <a:prstGeom prst="rect">
            <a:avLst/>
          </a:prstGeom>
          <a:noFill/>
          <a:ln>
            <a:noFill/>
          </a:ln>
        </p:spPr>
      </p:pic>
    </p:spTree>
    <p:extLst>
      <p:ext uri="{BB962C8B-B14F-4D97-AF65-F5344CB8AC3E}">
        <p14:creationId xmlns:p14="http://schemas.microsoft.com/office/powerpoint/2010/main" val="51670924"/>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Curtain Wall System</a:t>
            </a:r>
          </a:p>
        </p:txBody>
      </p:sp>
      <p:pic>
        <p:nvPicPr>
          <p:cNvPr id="8" name="Picture 2" descr="H:\AMG BROCHURE - MARCH 2015\drawing sytem jpg\10 -Cwall_system_2-Model1.jpg">
            <a:extLst>
              <a:ext uri="{FF2B5EF4-FFF2-40B4-BE49-F238E27FC236}">
                <a16:creationId xmlns:a16="http://schemas.microsoft.com/office/drawing/2014/main" id="{3E9D1DC7-F7C7-303A-6E43-C148B474B143}"/>
              </a:ext>
            </a:extLst>
          </p:cNvPr>
          <p:cNvPicPr>
            <a:picLocks noChangeAspect="1" noChangeArrowheads="1"/>
          </p:cNvPicPr>
          <p:nvPr/>
        </p:nvPicPr>
        <p:blipFill>
          <a:blip r:embed="rId5" cstate="print"/>
          <a:stretch>
            <a:fillRect/>
          </a:stretch>
        </p:blipFill>
        <p:spPr bwMode="auto">
          <a:xfrm>
            <a:off x="129729" y="571500"/>
            <a:ext cx="6629400" cy="5143499"/>
          </a:xfrm>
          <a:prstGeom prst="rect">
            <a:avLst/>
          </a:prstGeom>
          <a:noFill/>
          <a:ln>
            <a:noFill/>
          </a:ln>
        </p:spPr>
      </p:pic>
    </p:spTree>
    <p:extLst>
      <p:ext uri="{BB962C8B-B14F-4D97-AF65-F5344CB8AC3E}">
        <p14:creationId xmlns:p14="http://schemas.microsoft.com/office/powerpoint/2010/main" val="136096580"/>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Curtain Wall System</a:t>
            </a:r>
          </a:p>
        </p:txBody>
      </p:sp>
      <p:pic>
        <p:nvPicPr>
          <p:cNvPr id="8" name="Picture 2" descr="H:\AMG BROCHURE - MARCH 2015\drawing sytem jpg\10 -Cwall_system_2-Model2.jpg">
            <a:extLst>
              <a:ext uri="{FF2B5EF4-FFF2-40B4-BE49-F238E27FC236}">
                <a16:creationId xmlns:a16="http://schemas.microsoft.com/office/drawing/2014/main" id="{A360FA0A-703B-5773-0076-B0AAFF9A530D}"/>
              </a:ext>
            </a:extLst>
          </p:cNvPr>
          <p:cNvPicPr>
            <a:picLocks noChangeAspect="1" noChangeArrowheads="1"/>
          </p:cNvPicPr>
          <p:nvPr/>
        </p:nvPicPr>
        <p:blipFill>
          <a:blip r:embed="rId5" cstate="print"/>
          <a:stretch>
            <a:fillRect/>
          </a:stretch>
        </p:blipFill>
        <p:spPr bwMode="auto">
          <a:xfrm>
            <a:off x="152400" y="571500"/>
            <a:ext cx="6553200" cy="5143499"/>
          </a:xfrm>
          <a:prstGeom prst="rect">
            <a:avLst/>
          </a:prstGeom>
          <a:noFill/>
          <a:ln>
            <a:noFill/>
          </a:ln>
        </p:spPr>
      </p:pic>
    </p:spTree>
    <p:extLst>
      <p:ext uri="{BB962C8B-B14F-4D97-AF65-F5344CB8AC3E}">
        <p14:creationId xmlns:p14="http://schemas.microsoft.com/office/powerpoint/2010/main" val="1375573238"/>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CUSTOM MADE DESIGNS</a:t>
            </a:r>
          </a:p>
        </p:txBody>
      </p:sp>
      <p:pic>
        <p:nvPicPr>
          <p:cNvPr id="11" name="Picture 10" descr="A close up of a map&#10;&#10;Description automatically generated">
            <a:extLst>
              <a:ext uri="{FF2B5EF4-FFF2-40B4-BE49-F238E27FC236}">
                <a16:creationId xmlns:a16="http://schemas.microsoft.com/office/drawing/2014/main" id="{42F19FE5-CE8E-A4C1-FDD8-119ED3AD83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94" y="755154"/>
            <a:ext cx="6737617" cy="4867374"/>
          </a:xfrm>
          <a:prstGeom prst="rect">
            <a:avLst/>
          </a:prstGeom>
        </p:spPr>
      </p:pic>
      <p:pic>
        <p:nvPicPr>
          <p:cNvPr id="9" name="Picture 8" descr="A building in the background&#10;&#10;Description automatically generated">
            <a:extLst>
              <a:ext uri="{FF2B5EF4-FFF2-40B4-BE49-F238E27FC236}">
                <a16:creationId xmlns:a16="http://schemas.microsoft.com/office/drawing/2014/main" id="{781D693C-9271-7B34-B81F-3ED65645ED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9986" y="4134871"/>
            <a:ext cx="2519201" cy="158012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54166011"/>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1000"/>
                                        <p:tgtEl>
                                          <p:spTgt spid="11"/>
                                        </p:tgtEl>
                                      </p:cBhvr>
                                    </p:animEffect>
                                  </p:childTnLst>
                                </p:cTn>
                              </p:par>
                            </p:childTnLst>
                          </p:cTn>
                        </p:par>
                        <p:par>
                          <p:cTn id="15" fill="hold">
                            <p:stCondLst>
                              <p:cond delay="2000"/>
                            </p:stCondLst>
                            <p:childTnLst>
                              <p:par>
                                <p:cTn id="16" presetID="21" presetClass="emph" presetSubtype="0" fill="hold" grpId="0" nodeType="afterEffect">
                                  <p:stCondLst>
                                    <p:cond delay="0"/>
                                  </p:stCondLst>
                                  <p:childTnLst>
                                    <p:animClr clrSpc="hsl" dir="cw">
                                      <p:cBhvr override="childStyle">
                                        <p:cTn id="17" dur="4250" fill="hold"/>
                                        <p:tgtEl>
                                          <p:spTgt spid="10"/>
                                        </p:tgtEl>
                                        <p:attrNameLst>
                                          <p:attrName>style.color</p:attrName>
                                        </p:attrNameLst>
                                      </p:cBhvr>
                                      <p:by>
                                        <p:hsl h="7200000" s="0" l="0"/>
                                      </p:by>
                                    </p:animClr>
                                    <p:animClr clrSpc="hsl" dir="cw">
                                      <p:cBhvr>
                                        <p:cTn id="18" dur="4250" fill="hold"/>
                                        <p:tgtEl>
                                          <p:spTgt spid="10"/>
                                        </p:tgtEl>
                                        <p:attrNameLst>
                                          <p:attrName>fillcolor</p:attrName>
                                        </p:attrNameLst>
                                      </p:cBhvr>
                                      <p:by>
                                        <p:hsl h="7200000" s="0" l="0"/>
                                      </p:by>
                                    </p:animClr>
                                    <p:animClr clrSpc="hsl" dir="cw">
                                      <p:cBhvr>
                                        <p:cTn id="19" dur="4250" fill="hold"/>
                                        <p:tgtEl>
                                          <p:spTgt spid="10"/>
                                        </p:tgtEl>
                                        <p:attrNameLst>
                                          <p:attrName>stroke.color</p:attrName>
                                        </p:attrNameLst>
                                      </p:cBhvr>
                                      <p:by>
                                        <p:hsl h="7200000" s="0" l="0"/>
                                      </p:by>
                                    </p:animClr>
                                    <p:set>
                                      <p:cBhvr>
                                        <p:cTn id="20" dur="425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96F97866-12FB-AD70-EE2E-6A78BAAD5F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5" name="Picture 4" descr="A building with a glass wall and stairs&#10;&#10;Description automatically generated with medium confidence">
            <a:extLst>
              <a:ext uri="{FF2B5EF4-FFF2-40B4-BE49-F238E27FC236}">
                <a16:creationId xmlns:a16="http://schemas.microsoft.com/office/drawing/2014/main" id="{D3AF65CC-7301-9692-E80D-2479E9A18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6" name="Rectangle 5">
            <a:extLst>
              <a:ext uri="{FF2B5EF4-FFF2-40B4-BE49-F238E27FC236}">
                <a16:creationId xmlns:a16="http://schemas.microsoft.com/office/drawing/2014/main" id="{FC4D9045-01AC-5BBE-63F1-27B6D3982DDF}"/>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A648F56-B362-741C-C062-5FEEF4D54767}"/>
              </a:ext>
            </a:extLst>
          </p:cNvPr>
          <p:cNvSpPr>
            <a:spLocks/>
          </p:cNvSpPr>
          <p:nvPr/>
        </p:nvSpPr>
        <p:spPr>
          <a:xfrm>
            <a:off x="6857369" y="4457700"/>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large warehouse with lots of tables&#10;&#10;Description automatically generated">
            <a:extLst>
              <a:ext uri="{FF2B5EF4-FFF2-40B4-BE49-F238E27FC236}">
                <a16:creationId xmlns:a16="http://schemas.microsoft.com/office/drawing/2014/main" id="{1D254F8D-6491-D54B-AC6E-AB3DECFBC1E5}"/>
              </a:ext>
            </a:extLst>
          </p:cNvPr>
          <p:cNvPicPr>
            <a:picLocks noChangeAspect="1"/>
          </p:cNvPicPr>
          <p:nvPr/>
        </p:nvPicPr>
        <p:blipFill>
          <a:blip r:embed="rId5" cstate="print">
            <a:alphaModFix amt="27000"/>
            <a:extLst>
              <a:ext uri="{BEBA8EAE-BF5A-486C-A8C5-ECC9F3942E4B}">
                <a14:imgProps xmlns:a14="http://schemas.microsoft.com/office/drawing/2010/main">
                  <a14:imgLayer r:embed="rId6">
                    <a14:imgEffect>
                      <a14:colorTemperature colorTemp="7821"/>
                    </a14:imgEffect>
                    <a14:imgEffect>
                      <a14:saturation sat="168000"/>
                    </a14:imgEffect>
                    <a14:imgEffect>
                      <a14:brightnessContrast bright="37000"/>
                    </a14:imgEffect>
                  </a14:imgLayer>
                </a14:imgProps>
              </a:ext>
              <a:ext uri="{28A0092B-C50C-407E-A947-70E740481C1C}">
                <a14:useLocalDpi xmlns:a14="http://schemas.microsoft.com/office/drawing/2010/main" val="0"/>
              </a:ext>
            </a:extLst>
          </a:blip>
          <a:stretch>
            <a:fillRect/>
          </a:stretch>
        </p:blipFill>
        <p:spPr>
          <a:xfrm>
            <a:off x="76200" y="624399"/>
            <a:ext cx="6705600" cy="5029200"/>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66E910BB-EF86-E631-ACD1-28DC2A781DAF}"/>
              </a:ext>
            </a:extLst>
          </p:cNvPr>
          <p:cNvSpPr/>
          <p:nvPr/>
        </p:nvSpPr>
        <p:spPr>
          <a:xfrm>
            <a:off x="838200" y="37571"/>
            <a:ext cx="234259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bg2"/>
                </a:solidFill>
                <a:effectLst>
                  <a:innerShdw blurRad="63500" dist="50800" dir="13500000">
                    <a:srgbClr val="000000">
                      <a:alpha val="50000"/>
                    </a:srgbClr>
                  </a:innerShdw>
                </a:effectLst>
              </a:rPr>
              <a:t>Facilities</a:t>
            </a:r>
          </a:p>
        </p:txBody>
      </p:sp>
      <p:sp>
        <p:nvSpPr>
          <p:cNvPr id="20" name="TextBox 19">
            <a:extLst>
              <a:ext uri="{FF2B5EF4-FFF2-40B4-BE49-F238E27FC236}">
                <a16:creationId xmlns:a16="http://schemas.microsoft.com/office/drawing/2014/main" id="{BDFAE77E-B48D-2D03-7B55-4A2D7E8308EE}"/>
              </a:ext>
            </a:extLst>
          </p:cNvPr>
          <p:cNvSpPr txBox="1"/>
          <p:nvPr/>
        </p:nvSpPr>
        <p:spPr>
          <a:xfrm>
            <a:off x="381000" y="624399"/>
            <a:ext cx="6019800" cy="276999"/>
          </a:xfrm>
          <a:prstGeom prst="rect">
            <a:avLst/>
          </a:prstGeom>
          <a:noFill/>
        </p:spPr>
        <p:txBody>
          <a:bodyPr wrap="square" rtlCol="0">
            <a:spAutoFit/>
          </a:bodyPr>
          <a:lstStyle/>
          <a:p>
            <a:pPr algn="ctr"/>
            <a:r>
              <a:rPr lang="en-US" sz="1200" dirty="0">
                <a:solidFill>
                  <a:schemeClr val="bg1"/>
                </a:solidFill>
                <a:highlight>
                  <a:srgbClr val="800000"/>
                </a:highlight>
                <a:latin typeface="Candara" panose="020E0502030303020204" pitchFamily="34" charset="0"/>
              </a:rPr>
              <a:t>DOOR &amp; WINDOW MACHINING AREA</a:t>
            </a:r>
            <a:endParaRPr lang="en-GB" sz="1200" dirty="0">
              <a:solidFill>
                <a:schemeClr val="bg1"/>
              </a:solidFill>
              <a:highlight>
                <a:srgbClr val="800000"/>
              </a:highlight>
              <a:latin typeface="Candara" panose="020E0502030303020204" pitchFamily="34" charset="0"/>
            </a:endParaRPr>
          </a:p>
        </p:txBody>
      </p:sp>
      <p:pic>
        <p:nvPicPr>
          <p:cNvPr id="11" name="Picture 10" descr="A large warehouse with several tables&#10;&#10;Description automatically generated">
            <a:extLst>
              <a:ext uri="{FF2B5EF4-FFF2-40B4-BE49-F238E27FC236}">
                <a16:creationId xmlns:a16="http://schemas.microsoft.com/office/drawing/2014/main" id="{D54B0B55-2159-8D90-AF1B-AAB78077FF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293" y="947499"/>
            <a:ext cx="2851468" cy="2138601"/>
          </a:xfrm>
          <a:prstGeom prst="roundRect">
            <a:avLst>
              <a:gd name="adj" fmla="val 8594"/>
            </a:avLst>
          </a:prstGeom>
          <a:solidFill>
            <a:srgbClr val="FFFFFF">
              <a:shade val="85000"/>
            </a:srgbClr>
          </a:solidFill>
          <a:ln w="19050">
            <a:solidFill>
              <a:schemeClr val="bg2"/>
            </a:solidFill>
          </a:ln>
          <a:effectLst>
            <a:reflection blurRad="12700" stA="38000" endPos="28000" dist="5000" dir="5400000" sy="-100000" algn="bl" rotWithShape="0"/>
          </a:effectLst>
        </p:spPr>
      </p:pic>
      <p:pic>
        <p:nvPicPr>
          <p:cNvPr id="9" name="Picture 8" descr="A large machine in a factory&#10;&#10;Description automatically generated">
            <a:extLst>
              <a:ext uri="{FF2B5EF4-FFF2-40B4-BE49-F238E27FC236}">
                <a16:creationId xmlns:a16="http://schemas.microsoft.com/office/drawing/2014/main" id="{0FB2A5F1-9E69-2E3C-33F3-34C275445E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600" y="2170612"/>
            <a:ext cx="4467500" cy="3350625"/>
          </a:xfrm>
          <a:prstGeom prst="roundRect">
            <a:avLst>
              <a:gd name="adj" fmla="val 8594"/>
            </a:avLst>
          </a:prstGeom>
          <a:solidFill>
            <a:srgbClr val="FFFFFF">
              <a:shade val="85000"/>
            </a:srgbClr>
          </a:solidFill>
          <a:ln w="28575">
            <a:solidFill>
              <a:schemeClr val="bg1"/>
            </a:solidFill>
          </a:ln>
          <a:effectLst>
            <a:reflection blurRad="12700" stA="38000" endPos="28000" dist="5000" dir="5400000" sy="-100000" algn="bl" rotWithShape="0"/>
          </a:effectLst>
        </p:spPr>
      </p:pic>
    </p:spTree>
    <p:extLst>
      <p:ext uri="{BB962C8B-B14F-4D97-AF65-F5344CB8AC3E}">
        <p14:creationId xmlns:p14="http://schemas.microsoft.com/office/powerpoint/2010/main" val="1944986301"/>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4505C1-C15D-CEC4-DB6C-F7CCF1051DE1}"/>
              </a:ext>
            </a:extLst>
          </p:cNvPr>
          <p:cNvSpPr/>
          <p:nvPr/>
        </p:nvSpPr>
        <p:spPr>
          <a:xfrm>
            <a:off x="838200" y="39133"/>
            <a:ext cx="36576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rgbClr val="00B0F0"/>
                </a:solidFill>
                <a:effectLst>
                  <a:innerShdw blurRad="63500" dist="50800" dir="13500000">
                    <a:srgbClr val="000000">
                      <a:alpha val="50000"/>
                    </a:srgbClr>
                  </a:innerShdw>
                </a:effectLst>
              </a:rPr>
              <a:t>CUSTOM MADE DESIGNS</a:t>
            </a:r>
          </a:p>
        </p:txBody>
      </p:sp>
      <p:pic>
        <p:nvPicPr>
          <p:cNvPr id="9" name="Picture 8" descr="A building in the background&#10;&#10;Description automatically generated">
            <a:extLst>
              <a:ext uri="{FF2B5EF4-FFF2-40B4-BE49-F238E27FC236}">
                <a16:creationId xmlns:a16="http://schemas.microsoft.com/office/drawing/2014/main" id="{781D693C-9271-7B34-B81F-3ED65645ED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986" y="4134871"/>
            <a:ext cx="2519201" cy="158012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close up of a map&#10;&#10;Description automatically generated">
            <a:extLst>
              <a:ext uri="{FF2B5EF4-FFF2-40B4-BE49-F238E27FC236}">
                <a16:creationId xmlns:a16="http://schemas.microsoft.com/office/drawing/2014/main" id="{706FDD00-4D67-67BA-72FE-5F1C1E6C9C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417" y="724441"/>
            <a:ext cx="6042562" cy="4918364"/>
          </a:xfrm>
          <a:prstGeom prst="rect">
            <a:avLst/>
          </a:prstGeom>
        </p:spPr>
      </p:pic>
    </p:spTree>
    <p:extLst>
      <p:ext uri="{BB962C8B-B14F-4D97-AF65-F5344CB8AC3E}">
        <p14:creationId xmlns:p14="http://schemas.microsoft.com/office/powerpoint/2010/main" val="597832464"/>
      </p:ext>
    </p:extLst>
  </p:cSld>
  <p:clrMapOvr>
    <a:masterClrMapping/>
  </p:clrMapOvr>
  <mc:AlternateContent xmlns:mc="http://schemas.openxmlformats.org/markup-compatibility/2006" xmlns:p14="http://schemas.microsoft.com/office/powerpoint/2010/main">
    <mc:Choice Requires="p14">
      <p:transition spd="slow" p14:dur="2000" advTm="6000">
        <p:cover/>
      </p:transition>
    </mc:Choice>
    <mc:Fallback xmlns="">
      <p:transition spd="slow" advTm="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1000"/>
                                        <p:tgtEl>
                                          <p:spTgt spid="8"/>
                                        </p:tgtEl>
                                      </p:cBhvr>
                                    </p:animEffect>
                                  </p:childTnLst>
                                </p:cTn>
                              </p:par>
                            </p:childTnLst>
                          </p:cTn>
                        </p:par>
                        <p:par>
                          <p:cTn id="15" fill="hold">
                            <p:stCondLst>
                              <p:cond delay="2000"/>
                            </p:stCondLst>
                            <p:childTnLst>
                              <p:par>
                                <p:cTn id="16" presetID="21" presetClass="emph" presetSubtype="0" fill="hold" grpId="0" nodeType="afterEffect">
                                  <p:stCondLst>
                                    <p:cond delay="0"/>
                                  </p:stCondLst>
                                  <p:childTnLst>
                                    <p:animClr clrSpc="hsl" dir="cw">
                                      <p:cBhvr override="childStyle">
                                        <p:cTn id="17" dur="2500" fill="hold"/>
                                        <p:tgtEl>
                                          <p:spTgt spid="10"/>
                                        </p:tgtEl>
                                        <p:attrNameLst>
                                          <p:attrName>style.color</p:attrName>
                                        </p:attrNameLst>
                                      </p:cBhvr>
                                      <p:by>
                                        <p:hsl h="7200000" s="0" l="0"/>
                                      </p:by>
                                    </p:animClr>
                                    <p:animClr clrSpc="hsl" dir="cw">
                                      <p:cBhvr>
                                        <p:cTn id="18" dur="2500" fill="hold"/>
                                        <p:tgtEl>
                                          <p:spTgt spid="10"/>
                                        </p:tgtEl>
                                        <p:attrNameLst>
                                          <p:attrName>fillcolor</p:attrName>
                                        </p:attrNameLst>
                                      </p:cBhvr>
                                      <p:by>
                                        <p:hsl h="7200000" s="0" l="0"/>
                                      </p:by>
                                    </p:animClr>
                                    <p:animClr clrSpc="hsl" dir="cw">
                                      <p:cBhvr>
                                        <p:cTn id="19" dur="2500" fill="hold"/>
                                        <p:tgtEl>
                                          <p:spTgt spid="10"/>
                                        </p:tgtEl>
                                        <p:attrNameLst>
                                          <p:attrName>stroke.color</p:attrName>
                                        </p:attrNameLst>
                                      </p:cBhvr>
                                      <p:by>
                                        <p:hsl h="7200000" s="0" l="0"/>
                                      </p:by>
                                    </p:animClr>
                                    <p:set>
                                      <p:cBhvr>
                                        <p:cTn id="20" dur="2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676EDD-7CA6-3E13-7694-6690FD7FF712}"/>
              </a:ext>
            </a:extLst>
          </p:cNvPr>
          <p:cNvPicPr>
            <a:picLocks noChangeAspect="1"/>
          </p:cNvPicPr>
          <p:nvPr/>
        </p:nvPicPr>
        <p:blipFill>
          <a:blip r:embed="rId3"/>
          <a:stretch>
            <a:fillRect/>
          </a:stretch>
        </p:blipFill>
        <p:spPr>
          <a:xfrm>
            <a:off x="2819401" y="3761386"/>
            <a:ext cx="4014478" cy="1907641"/>
          </a:xfrm>
          <a:prstGeom prst="rect">
            <a:avLst/>
          </a:prstGeom>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C4E421A-E607-E3E7-C17E-EF73EEA3317A}"/>
              </a:ext>
            </a:extLst>
          </p:cNvPr>
          <p:cNvSpPr/>
          <p:nvPr/>
        </p:nvSpPr>
        <p:spPr>
          <a:xfrm>
            <a:off x="838200" y="-76201"/>
            <a:ext cx="4495800" cy="574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spc="50" dirty="0">
                <a:ln w="0"/>
                <a:solidFill>
                  <a:schemeClr val="accent3">
                    <a:lumMod val="60000"/>
                    <a:lumOff val="40000"/>
                  </a:schemeClr>
                </a:solidFill>
                <a:effectLst>
                  <a:innerShdw blurRad="63500" dist="50800" dir="13500000">
                    <a:srgbClr val="000000">
                      <a:alpha val="50000"/>
                    </a:srgbClr>
                  </a:innerShdw>
                </a:effectLst>
              </a:rPr>
              <a:t>Certificates</a:t>
            </a:r>
          </a:p>
        </p:txBody>
      </p:sp>
      <p:pic>
        <p:nvPicPr>
          <p:cNvPr id="9" name="Picture 3" descr="H:\AMG BROCHURE - MARCH 2015\AMG Catalogue 2011\10-licenses\Royal Com..jpg">
            <a:extLst>
              <a:ext uri="{FF2B5EF4-FFF2-40B4-BE49-F238E27FC236}">
                <a16:creationId xmlns:a16="http://schemas.microsoft.com/office/drawing/2014/main" id="{CEAE10F3-5587-3424-9CB8-68716C6DDFFC}"/>
              </a:ext>
            </a:extLst>
          </p:cNvPr>
          <p:cNvPicPr>
            <a:picLocks noChangeAspect="1" noChangeArrowheads="1"/>
          </p:cNvPicPr>
          <p:nvPr/>
        </p:nvPicPr>
        <p:blipFill>
          <a:blip r:embed="rId6" cstate="print"/>
          <a:srcRect b="14744"/>
          <a:stretch>
            <a:fillRect/>
          </a:stretch>
        </p:blipFill>
        <p:spPr bwMode="auto">
          <a:xfrm>
            <a:off x="126281" y="625217"/>
            <a:ext cx="2693120" cy="3558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5">
            <a:extLst>
              <a:ext uri="{FF2B5EF4-FFF2-40B4-BE49-F238E27FC236}">
                <a16:creationId xmlns:a16="http://schemas.microsoft.com/office/drawing/2014/main" id="{2B6E287D-4ABC-D223-273C-7F5E37D762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3285" y="1081985"/>
            <a:ext cx="2046709" cy="20629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9C5AA5C2-AB4C-9B47-EB97-FAE1780F64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408" y="4655443"/>
            <a:ext cx="1557588" cy="72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81086"/>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750"/>
                                        <p:tgtEl>
                                          <p:spTgt spid="9"/>
                                        </p:tgtEl>
                                      </p:cBhvr>
                                    </p:animEffect>
                                  </p:childTnLst>
                                </p:cTn>
                              </p:par>
                              <p:par>
                                <p:cTn id="12" presetID="16" presetClass="entr" presetSubtype="21" fill="hold" nodeType="withEffect">
                                  <p:stCondLst>
                                    <p:cond delay="25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750"/>
                                        <p:tgtEl>
                                          <p:spTgt spid="16"/>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225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2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AMG BROCHURE - MARCH 2015\LICENSES\10 - INDUST LICENSES_Combined-12.tif">
            <a:extLst>
              <a:ext uri="{FF2B5EF4-FFF2-40B4-BE49-F238E27FC236}">
                <a16:creationId xmlns:a16="http://schemas.microsoft.com/office/drawing/2014/main" id="{9965C1B5-2BD8-1EF0-29FC-0C106ED6D762}"/>
              </a:ext>
            </a:extLst>
          </p:cNvPr>
          <p:cNvPicPr>
            <a:picLocks noChangeAspect="1" noChangeArrowheads="1"/>
          </p:cNvPicPr>
          <p:nvPr/>
        </p:nvPicPr>
        <p:blipFill>
          <a:blip r:embed="rId3" cstate="print"/>
          <a:srcRect l="5714" t="4458" r="8571" b="4343"/>
          <a:stretch>
            <a:fillRect/>
          </a:stretch>
        </p:blipFill>
        <p:spPr bwMode="auto">
          <a:xfrm rot="10800000">
            <a:off x="457199" y="2400300"/>
            <a:ext cx="2281191" cy="3129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C4E421A-E607-E3E7-C17E-EF73EEA3317A}"/>
              </a:ext>
            </a:extLst>
          </p:cNvPr>
          <p:cNvSpPr/>
          <p:nvPr/>
        </p:nvSpPr>
        <p:spPr>
          <a:xfrm>
            <a:off x="838200" y="32266"/>
            <a:ext cx="44958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accent3">
                    <a:lumMod val="60000"/>
                    <a:lumOff val="40000"/>
                  </a:schemeClr>
                </a:solidFill>
                <a:effectLst>
                  <a:innerShdw blurRad="63500" dist="50800" dir="13500000">
                    <a:srgbClr val="000000">
                      <a:alpha val="50000"/>
                    </a:srgbClr>
                  </a:innerShdw>
                </a:effectLst>
              </a:rPr>
              <a:t>Certificates</a:t>
            </a:r>
          </a:p>
        </p:txBody>
      </p:sp>
      <p:pic>
        <p:nvPicPr>
          <p:cNvPr id="10" name="Picture 9" descr="A certificate of quality management system&#10;&#10;Description automatically generated">
            <a:extLst>
              <a:ext uri="{FF2B5EF4-FFF2-40B4-BE49-F238E27FC236}">
                <a16:creationId xmlns:a16="http://schemas.microsoft.com/office/drawing/2014/main" id="{1DCB1602-3649-9DA1-3D47-66497123D13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9940" y="723900"/>
            <a:ext cx="3449383" cy="4881768"/>
          </a:xfrm>
          <a:prstGeom prst="rect">
            <a:avLst/>
          </a:prstGeom>
          <a:noFill/>
          <a:ln>
            <a:noFill/>
          </a:ln>
        </p:spPr>
      </p:pic>
      <p:pic>
        <p:nvPicPr>
          <p:cNvPr id="12" name="Picture 11" descr="A certificate of a manufacturing company&#10;&#10;Description automatically generated">
            <a:extLst>
              <a:ext uri="{FF2B5EF4-FFF2-40B4-BE49-F238E27FC236}">
                <a16:creationId xmlns:a16="http://schemas.microsoft.com/office/drawing/2014/main" id="{8D936DBC-2E9D-F7B7-7E88-A0B982DD06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89427" y="86873"/>
            <a:ext cx="2071125" cy="3345180"/>
          </a:xfrm>
          <a:prstGeom prst="rect">
            <a:avLst/>
          </a:prstGeom>
          <a:ln w="28575">
            <a:solidFill>
              <a:schemeClr val="bg1"/>
            </a:solidFill>
          </a:ln>
        </p:spPr>
      </p:pic>
      <p:pic>
        <p:nvPicPr>
          <p:cNvPr id="15" name="Picture 12">
            <a:extLst>
              <a:ext uri="{FF2B5EF4-FFF2-40B4-BE49-F238E27FC236}">
                <a16:creationId xmlns:a16="http://schemas.microsoft.com/office/drawing/2014/main" id="{A7C8708A-7724-2063-8F98-E65ED0AC1D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1600" y="4610100"/>
            <a:ext cx="1839410" cy="96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629559"/>
      </p:ext>
    </p:extLst>
  </p:cSld>
  <p:clrMapOvr>
    <a:masterClrMapping/>
  </p:clrMapOvr>
  <mc:AlternateContent xmlns:mc="http://schemas.openxmlformats.org/markup-compatibility/2006" xmlns:p14="http://schemas.microsoft.com/office/powerpoint/2010/main">
    <mc:Choice Requires="p14">
      <p:transition spd="slow" p14:dur="2000" advTm="7000">
        <p:cover/>
      </p:transition>
    </mc:Choice>
    <mc:Fallback xmlns="">
      <p:transition spd="slow" advTm="7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par>
                                <p:cTn id="15" presetID="14" presetClass="entr" presetSubtype="10"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par>
                          <p:cTn id="18" fill="hold">
                            <p:stCondLst>
                              <p:cond delay="750"/>
                            </p:stCondLst>
                            <p:childTnLst>
                              <p:par>
                                <p:cTn id="19" presetID="16" presetClass="entr" presetSubtype="2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lose-up of a certificate&#10;&#10;Description automatically generated">
            <a:extLst>
              <a:ext uri="{FF2B5EF4-FFF2-40B4-BE49-F238E27FC236}">
                <a16:creationId xmlns:a16="http://schemas.microsoft.com/office/drawing/2014/main" id="{4C92F684-BDAE-5B38-26D9-9BE2F7F0D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4582" y="2552700"/>
            <a:ext cx="4274833" cy="30213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close-up of a document&#10;&#10;Description automatically generated">
            <a:extLst>
              <a:ext uri="{FF2B5EF4-FFF2-40B4-BE49-F238E27FC236}">
                <a16:creationId xmlns:a16="http://schemas.microsoft.com/office/drawing/2014/main" id="{BCD3867F-73F4-2219-87E5-A6F209095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726552"/>
            <a:ext cx="3505200" cy="24786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C095BBB2-0EDB-81D4-3991-835BE0610805}"/>
              </a:ext>
            </a:extLst>
          </p:cNvPr>
          <p:cNvSpPr/>
          <p:nvPr/>
        </p:nvSpPr>
        <p:spPr>
          <a:xfrm>
            <a:off x="838200" y="32266"/>
            <a:ext cx="44958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accent3">
                    <a:lumMod val="60000"/>
                    <a:lumOff val="40000"/>
                  </a:schemeClr>
                </a:solidFill>
                <a:effectLst>
                  <a:innerShdw blurRad="63500" dist="50800" dir="13500000">
                    <a:srgbClr val="000000">
                      <a:alpha val="50000"/>
                    </a:srgbClr>
                  </a:innerShdw>
                </a:effectLst>
              </a:rPr>
              <a:t>Certificates</a:t>
            </a:r>
          </a:p>
        </p:txBody>
      </p:sp>
    </p:spTree>
    <p:extLst>
      <p:ext uri="{BB962C8B-B14F-4D97-AF65-F5344CB8AC3E}">
        <p14:creationId xmlns:p14="http://schemas.microsoft.com/office/powerpoint/2010/main" val="558365562"/>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2500"/>
                                        <p:tgtEl>
                                          <p:spTgt spid="15"/>
                                        </p:tgtEl>
                                      </p:cBhvr>
                                    </p:animEffect>
                                  </p:childTnLst>
                                </p:cTn>
                              </p:par>
                              <p:par>
                                <p:cTn id="12" presetID="14" presetClass="entr" presetSubtype="10" fill="hold" nodeType="withEffect">
                                  <p:stCondLst>
                                    <p:cond delay="25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2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up of a paper&#10;&#10;Description automatically generated">
            <a:extLst>
              <a:ext uri="{FF2B5EF4-FFF2-40B4-BE49-F238E27FC236}">
                <a16:creationId xmlns:a16="http://schemas.microsoft.com/office/drawing/2014/main" id="{82F7760C-25C5-197C-541A-E124EEF081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856219"/>
            <a:ext cx="3030977" cy="39824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close-up of a certificate&#10;&#10;Description automatically generated">
            <a:extLst>
              <a:ext uri="{FF2B5EF4-FFF2-40B4-BE49-F238E27FC236}">
                <a16:creationId xmlns:a16="http://schemas.microsoft.com/office/drawing/2014/main" id="{FF289100-E057-D984-AF96-870E71050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181100"/>
            <a:ext cx="3200400" cy="43898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6AADF6FC-88BB-6614-5920-C967BF2CAA3E}"/>
              </a:ext>
            </a:extLst>
          </p:cNvPr>
          <p:cNvSpPr/>
          <p:nvPr/>
        </p:nvSpPr>
        <p:spPr>
          <a:xfrm>
            <a:off x="838200" y="32266"/>
            <a:ext cx="44958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accent3">
                    <a:lumMod val="60000"/>
                    <a:lumOff val="40000"/>
                  </a:schemeClr>
                </a:solidFill>
                <a:effectLst>
                  <a:innerShdw blurRad="63500" dist="50800" dir="13500000">
                    <a:srgbClr val="000000">
                      <a:alpha val="50000"/>
                    </a:srgbClr>
                  </a:innerShdw>
                </a:effectLst>
              </a:rPr>
              <a:t>Certificates</a:t>
            </a:r>
          </a:p>
        </p:txBody>
      </p:sp>
    </p:spTree>
    <p:extLst>
      <p:ext uri="{BB962C8B-B14F-4D97-AF65-F5344CB8AC3E}">
        <p14:creationId xmlns:p14="http://schemas.microsoft.com/office/powerpoint/2010/main" val="2660110404"/>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2250"/>
                                        <p:tgtEl>
                                          <p:spTgt spid="13"/>
                                        </p:tgtEl>
                                      </p:cBhvr>
                                    </p:animEffect>
                                  </p:childTnLst>
                                </p:cTn>
                              </p:par>
                              <p:par>
                                <p:cTn id="12" presetID="14" presetClass="entr" presetSubtype="10" fill="hold"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75B4A-0D33-7ACD-F755-D7D96FC3BE9A}"/>
              </a:ext>
            </a:extLst>
          </p:cNvPr>
          <p:cNvSpPr/>
          <p:nvPr/>
        </p:nvSpPr>
        <p:spPr>
          <a:xfrm rot="16200000">
            <a:off x="4339622" y="-4339622"/>
            <a:ext cx="464756" cy="9144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3C0924-FC3C-B626-367B-A72EE4ADF133}"/>
              </a:ext>
            </a:extLst>
          </p:cNvPr>
          <p:cNvSpPr/>
          <p:nvPr/>
        </p:nvSpPr>
        <p:spPr>
          <a:xfrm rot="16200000">
            <a:off x="4535289" y="-4037210"/>
            <a:ext cx="7342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3" name="Picture 2" descr="A picture containing drawing&#10;&#10;Description automatically generated">
            <a:extLst>
              <a:ext uri="{FF2B5EF4-FFF2-40B4-BE49-F238E27FC236}">
                <a16:creationId xmlns:a16="http://schemas.microsoft.com/office/drawing/2014/main" id="{C5B5903B-060C-E6E0-C10E-28DBEAE1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7" b="34827"/>
          <a:stretch/>
        </p:blipFill>
        <p:spPr>
          <a:xfrm>
            <a:off x="22294" y="-205614"/>
            <a:ext cx="592114" cy="640458"/>
          </a:xfrm>
          <a:prstGeom prst="rect">
            <a:avLst/>
          </a:prstGeom>
        </p:spPr>
      </p:pic>
      <p:pic>
        <p:nvPicPr>
          <p:cNvPr id="4" name="Picture 3" descr="A building with a glass wall and stairs&#10;&#10;Description automatically generated with medium confidence">
            <a:extLst>
              <a:ext uri="{FF2B5EF4-FFF2-40B4-BE49-F238E27FC236}">
                <a16:creationId xmlns:a16="http://schemas.microsoft.com/office/drawing/2014/main" id="{B5553A97-DB94-AAD3-E391-FF10AE0A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2754"/>
            <a:ext cx="2270886" cy="5124374"/>
          </a:xfrm>
          <a:prstGeom prst="rect">
            <a:avLst/>
          </a:prstGeom>
        </p:spPr>
      </p:pic>
      <p:sp>
        <p:nvSpPr>
          <p:cNvPr id="5" name="Rectangle 4">
            <a:extLst>
              <a:ext uri="{FF2B5EF4-FFF2-40B4-BE49-F238E27FC236}">
                <a16:creationId xmlns:a16="http://schemas.microsoft.com/office/drawing/2014/main" id="{AB9CC40D-E486-E554-85B8-2D6675100630}"/>
              </a:ext>
            </a:extLst>
          </p:cNvPr>
          <p:cNvSpPr>
            <a:spLocks/>
          </p:cNvSpPr>
          <p:nvPr/>
        </p:nvSpPr>
        <p:spPr>
          <a:xfrm>
            <a:off x="6857370" y="4689078"/>
            <a:ext cx="2270886"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335134-8B36-DACA-A5ED-E4E6EEA39AD9}"/>
              </a:ext>
            </a:extLst>
          </p:cNvPr>
          <p:cNvSpPr>
            <a:spLocks/>
          </p:cNvSpPr>
          <p:nvPr/>
        </p:nvSpPr>
        <p:spPr>
          <a:xfrm>
            <a:off x="6857369" y="4536678"/>
            <a:ext cx="2271515" cy="7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up of a document&#10;&#10;Description automatically generated">
            <a:extLst>
              <a:ext uri="{FF2B5EF4-FFF2-40B4-BE49-F238E27FC236}">
                <a16:creationId xmlns:a16="http://schemas.microsoft.com/office/drawing/2014/main" id="{130F1C8E-EE6B-AEB5-48DA-750EBA492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723900"/>
            <a:ext cx="4343400" cy="25310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close-up of a document&#10;&#10;Description automatically generated">
            <a:extLst>
              <a:ext uri="{FF2B5EF4-FFF2-40B4-BE49-F238E27FC236}">
                <a16:creationId xmlns:a16="http://schemas.microsoft.com/office/drawing/2014/main" id="{39DF1B3C-DAAC-D016-8BEB-89790D3060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1" y="2992412"/>
            <a:ext cx="4419598" cy="26082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EB2A9939-DE9E-C6B6-3552-4D1C04254C4E}"/>
              </a:ext>
            </a:extLst>
          </p:cNvPr>
          <p:cNvSpPr/>
          <p:nvPr/>
        </p:nvSpPr>
        <p:spPr>
          <a:xfrm>
            <a:off x="838200" y="32266"/>
            <a:ext cx="4495800" cy="38961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1045" tIns="40523" rIns="81045" bIns="4052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spc="50" dirty="0">
                <a:ln w="0"/>
                <a:solidFill>
                  <a:schemeClr val="accent3">
                    <a:lumMod val="60000"/>
                    <a:lumOff val="40000"/>
                  </a:schemeClr>
                </a:solidFill>
                <a:effectLst>
                  <a:innerShdw blurRad="63500" dist="50800" dir="13500000">
                    <a:srgbClr val="000000">
                      <a:alpha val="50000"/>
                    </a:srgbClr>
                  </a:innerShdw>
                </a:effectLst>
              </a:rPr>
              <a:t>Certificates</a:t>
            </a:r>
          </a:p>
        </p:txBody>
      </p:sp>
    </p:spTree>
    <p:extLst>
      <p:ext uri="{BB962C8B-B14F-4D97-AF65-F5344CB8AC3E}">
        <p14:creationId xmlns:p14="http://schemas.microsoft.com/office/powerpoint/2010/main" val="1859797740"/>
      </p:ext>
    </p:extLst>
  </p:cSld>
  <p:clrMapOvr>
    <a:masterClrMapping/>
  </p:clrMapOvr>
  <mc:AlternateContent xmlns:mc="http://schemas.openxmlformats.org/markup-compatibility/2006" xmlns:p14="http://schemas.microsoft.com/office/powerpoint/2010/main">
    <mc:Choice Requires="p14">
      <p:transition spd="slow" p14:dur="2000" advTm="5000">
        <p:cover/>
      </p:transition>
    </mc:Choice>
    <mc:Fallback xmlns="">
      <p:transition spd="slow" advTm="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2000"/>
                                        <p:tgtEl>
                                          <p:spTgt spid="11"/>
                                        </p:tgtEl>
                                      </p:cBhvr>
                                    </p:animEffect>
                                  </p:childTnLst>
                                </p:cTn>
                              </p:par>
                              <p:par>
                                <p:cTn id="12" presetID="14" presetClass="entr" presetSubtype="1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drawing&#10;&#10;Description automatically generated">
            <a:extLst>
              <a:ext uri="{FF2B5EF4-FFF2-40B4-BE49-F238E27FC236}">
                <a16:creationId xmlns:a16="http://schemas.microsoft.com/office/drawing/2014/main" id="{7680B511-C426-4C28-9353-9342DE9401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7" y="1638300"/>
            <a:ext cx="2373337" cy="2966671"/>
          </a:xfrm>
          <a:prstGeom prst="rect">
            <a:avLst/>
          </a:prstGeom>
        </p:spPr>
      </p:pic>
      <p:sp>
        <p:nvSpPr>
          <p:cNvPr id="4" name="Rectangle 3">
            <a:extLst>
              <a:ext uri="{FF2B5EF4-FFF2-40B4-BE49-F238E27FC236}">
                <a16:creationId xmlns:a16="http://schemas.microsoft.com/office/drawing/2014/main" id="{B66F752C-80AD-4F5A-BB45-EF45CFBCBA9E}"/>
              </a:ext>
            </a:extLst>
          </p:cNvPr>
          <p:cNvSpPr/>
          <p:nvPr/>
        </p:nvSpPr>
        <p:spPr>
          <a:xfrm rot="16200000">
            <a:off x="4495800" y="-3314701"/>
            <a:ext cx="152400"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6" name="Rectangle 5">
            <a:extLst>
              <a:ext uri="{FF2B5EF4-FFF2-40B4-BE49-F238E27FC236}">
                <a16:creationId xmlns:a16="http://schemas.microsoft.com/office/drawing/2014/main" id="{3B6770E0-E2A3-4DE2-892B-59FC4FA6ED43}"/>
              </a:ext>
            </a:extLst>
          </p:cNvPr>
          <p:cNvSpPr/>
          <p:nvPr/>
        </p:nvSpPr>
        <p:spPr>
          <a:xfrm rot="16200000">
            <a:off x="4114800" y="-4114800"/>
            <a:ext cx="914400" cy="914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8E6784-4A3F-4BC6-AE44-FE3B59B19B57}"/>
              </a:ext>
            </a:extLst>
          </p:cNvPr>
          <p:cNvSpPr/>
          <p:nvPr/>
        </p:nvSpPr>
        <p:spPr>
          <a:xfrm rot="16200000">
            <a:off x="4495800" y="-3543300"/>
            <a:ext cx="152399" cy="914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pic>
        <p:nvPicPr>
          <p:cNvPr id="5" name="Picture 4">
            <a:extLst>
              <a:ext uri="{FF2B5EF4-FFF2-40B4-BE49-F238E27FC236}">
                <a16:creationId xmlns:a16="http://schemas.microsoft.com/office/drawing/2014/main" id="{B5BB2250-5868-4D45-B1FD-1491871A1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42875"/>
            <a:ext cx="6700716" cy="5429250"/>
          </a:xfrm>
          <a:prstGeom prst="rect">
            <a:avLst/>
          </a:prstGeom>
        </p:spPr>
      </p:pic>
      <p:sp>
        <p:nvSpPr>
          <p:cNvPr id="2" name="Rectangle 1">
            <a:extLst>
              <a:ext uri="{FF2B5EF4-FFF2-40B4-BE49-F238E27FC236}">
                <a16:creationId xmlns:a16="http://schemas.microsoft.com/office/drawing/2014/main" id="{174A4935-2057-D032-A5E7-D500E39C34E3}"/>
              </a:ext>
            </a:extLst>
          </p:cNvPr>
          <p:cNvSpPr/>
          <p:nvPr/>
        </p:nvSpPr>
        <p:spPr>
          <a:xfrm>
            <a:off x="2362200" y="4381500"/>
            <a:ext cx="6700716" cy="609600"/>
          </a:xfrm>
          <a:prstGeom prst="rect">
            <a:avLst/>
          </a:prstGeom>
          <a:solidFill>
            <a:schemeClr val="bg1">
              <a:alpha val="8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accent1"/>
                </a:solidFill>
                <a:effectLst>
                  <a:outerShdw blurRad="38100" dist="25400" dir="5400000" algn="ctr" rotWithShape="0">
                    <a:srgbClr val="6E747A">
                      <a:alpha val="43000"/>
                    </a:srgbClr>
                  </a:outerShdw>
                </a:effectLst>
              </a:rPr>
              <a:t>www.amg-metal.com</a:t>
            </a:r>
            <a:endParaRPr lang="en-GB" sz="24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57819726"/>
      </p:ext>
    </p:extLst>
  </p:cSld>
  <p:clrMapOvr>
    <a:masterClrMapping/>
  </p:clrMapOvr>
  <mc:AlternateContent xmlns:mc="http://schemas.openxmlformats.org/markup-compatibility/2006" xmlns:p14="http://schemas.microsoft.com/office/powerpoint/2010/main">
    <mc:Choice Requires="p14">
      <p:transition spd="slow" p14:dur="2000" advTm="20000">
        <p:cover/>
      </p:transition>
    </mc:Choice>
    <mc:Fallback xmlns="">
      <p:transition spd="slow" advTm="2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2000"/>
                                        <p:tgtEl>
                                          <p:spTgt spid="5"/>
                                        </p:tgtEl>
                                      </p:cBhvr>
                                    </p:animEffect>
                                  </p:childTnLst>
                                </p:cTn>
                              </p:par>
                            </p:childTnLst>
                          </p:cTn>
                        </p:par>
                        <p:par>
                          <p:cTn id="12" fill="hold">
                            <p:stCondLst>
                              <p:cond delay="225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3000" fill="hold"/>
                                        <p:tgtEl>
                                          <p:spTgt spid="2"/>
                                        </p:tgtEl>
                                        <p:attrNameLst>
                                          <p:attrName>ppt_w</p:attrName>
                                        </p:attrNameLst>
                                      </p:cBhvr>
                                      <p:tavLst>
                                        <p:tav tm="0">
                                          <p:val>
                                            <p:fltVal val="0"/>
                                          </p:val>
                                        </p:tav>
                                        <p:tav tm="100000">
                                          <p:val>
                                            <p:strVal val="#ppt_w"/>
                                          </p:val>
                                        </p:tav>
                                      </p:tavLst>
                                    </p:anim>
                                    <p:anim calcmode="lin" valueType="num">
                                      <p:cBhvr>
                                        <p:cTn id="16" dur="3000" fill="hold"/>
                                        <p:tgtEl>
                                          <p:spTgt spid="2"/>
                                        </p:tgtEl>
                                        <p:attrNameLst>
                                          <p:attrName>ppt_h</p:attrName>
                                        </p:attrNameLst>
                                      </p:cBhvr>
                                      <p:tavLst>
                                        <p:tav tm="0">
                                          <p:val>
                                            <p:fltVal val="0"/>
                                          </p:val>
                                        </p:tav>
                                        <p:tav tm="100000">
                                          <p:val>
                                            <p:strVal val="#ppt_h"/>
                                          </p:val>
                                        </p:tav>
                                      </p:tavLst>
                                    </p:anim>
                                    <p:animEffect transition="in" filter="fade">
                                      <p:cBhvr>
                                        <p:cTn id="1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6785</TotalTime>
  <Words>2715</Words>
  <Application>Microsoft Office PowerPoint</Application>
  <PresentationFormat>On-screen Show (16:10)</PresentationFormat>
  <Paragraphs>380</Paragraphs>
  <Slides>96</Slides>
  <Notes>82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Abadi</vt:lpstr>
      <vt:lpstr>Arial</vt:lpstr>
      <vt:lpstr>Berlin Sans FB Demi</vt:lpstr>
      <vt:lpstr>Calibri</vt:lpstr>
      <vt:lpstr>Candara</vt:lpstr>
      <vt:lpstr>Century Gothic</vt:lpstr>
      <vt:lpstr>Lucida Calligraphy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alu</dc:creator>
  <cp:lastModifiedBy>JAMIL</cp:lastModifiedBy>
  <cp:revision>500</cp:revision>
  <dcterms:created xsi:type="dcterms:W3CDTF">2015-03-05T09:28:46Z</dcterms:created>
  <dcterms:modified xsi:type="dcterms:W3CDTF">2023-08-17T12:13:33Z</dcterms:modified>
</cp:coreProperties>
</file>